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79"/>
  </p:notes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F69"/>
    <a:srgbClr val="FF856D"/>
    <a:srgbClr val="FF2549"/>
    <a:srgbClr val="003635"/>
    <a:srgbClr val="005856"/>
    <a:srgbClr val="9EFF29"/>
    <a:srgbClr val="007033"/>
    <a:srgbClr val="5EEC3C"/>
    <a:srgbClr val="F1C88B"/>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1" autoAdjust="0"/>
    <p:restoredTop sz="94660"/>
  </p:normalViewPr>
  <p:slideViewPr>
    <p:cSldViewPr snapToGrid="0">
      <p:cViewPr varScale="1">
        <p:scale>
          <a:sx n="120" d="100"/>
          <a:sy n="120" d="100"/>
        </p:scale>
        <p:origin x="102" y="7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873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946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39785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551287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69741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3074F12-AA26-4AC8-9962-C36BB8F32554}"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8697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3074F12-AA26-4AC8-9962-C36BB8F32554}"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28763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14118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3F48CB68-1E65-4219-8212-3BA0EE1195E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5642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9032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2838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40863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1731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4072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499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5118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53074F12-AA26-4AC8-9962-C36BB8F32554}" type="datetimeFigureOut">
              <a:rPr lang="en-US" smtClean="0"/>
              <a:pPr/>
              <a:t>4/21/2022</a:t>
            </a:fld>
            <a:endParaRPr lang="en-US"/>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29E03711-FA03-405E-BC5A-84965B94B6E7}"/>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08423285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884367" y="824592"/>
            <a:ext cx="4682727" cy="3469168"/>
          </a:xfrm>
          <a:effectLst/>
        </p:spPr>
        <p:txBody>
          <a:bodyPr anchor="ctr">
            <a:normAutofit/>
          </a:bodyPr>
          <a:lstStyle/>
          <a:p>
            <a:pPr algn="l"/>
            <a:r>
              <a:rPr lang="en-US" dirty="0" err="1">
                <a:solidFill>
                  <a:schemeClr val="tx1"/>
                </a:solidFill>
                <a:latin typeface="Adobe Garamond Pro Bold" panose="02020702060506020403" pitchFamily="18" charset="0"/>
              </a:rPr>
              <a:t>Etherium</a:t>
            </a:r>
            <a:r>
              <a:rPr lang="en-US">
                <a:solidFill>
                  <a:schemeClr val="tx1"/>
                </a:solidFill>
                <a:latin typeface="Adobe Garamond Pro Bold" panose="02020702060506020403" pitchFamily="18" charset="0"/>
              </a:rPr>
              <a:t> Blockchain </a:t>
            </a:r>
            <a:br>
              <a:rPr lang="en-US">
                <a:solidFill>
                  <a:schemeClr val="tx1"/>
                </a:solidFill>
                <a:latin typeface="Adobe Garamond Pro Bold" panose="02020702060506020403" pitchFamily="18" charset="0"/>
              </a:rPr>
            </a:br>
            <a:r>
              <a:rPr lang="en-US">
                <a:solidFill>
                  <a:schemeClr val="tx1"/>
                </a:solidFill>
                <a:latin typeface="Adobe Garamond Pro Bold" panose="02020702060506020403" pitchFamily="18" charset="0"/>
              </a:rPr>
              <a:t>Developer Guide</a:t>
            </a:r>
          </a:p>
        </p:txBody>
      </p:sp>
      <p:sp>
        <p:nvSpPr>
          <p:cNvPr id="10" name="Rectangle 9">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5143500"/>
          </a:xfrm>
          <a:prstGeom prst="rect">
            <a:avLst/>
          </a:prstGeom>
          <a:solidFill>
            <a:schemeClr val="accent2">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5143500"/>
          </a:xfrm>
          <a:prstGeom prst="rect">
            <a:avLst/>
          </a:prstGeom>
          <a:solidFill>
            <a:schemeClr val="bg2">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257228" y="834513"/>
            <a:ext cx="2050235" cy="3474473"/>
          </a:xfrm>
          <a:effectLst/>
        </p:spPr>
        <p:txBody>
          <a:bodyPr anchor="ctr">
            <a:normAutofit/>
          </a:bodyPr>
          <a:lstStyle/>
          <a:p>
            <a:pPr algn="l"/>
            <a:r>
              <a:rPr lang="en-US" dirty="0">
                <a:latin typeface="Adobe Garamond Pro Bold" panose="02020702060506020403" pitchFamily="18" charset="0"/>
              </a:rPr>
              <a:t>By: </a:t>
            </a:r>
            <a:r>
              <a:rPr lang="en-US" dirty="0" err="1">
                <a:latin typeface="Adobe Garamond Pro Bold" panose="02020702060506020403" pitchFamily="18" charset="0"/>
              </a:rPr>
              <a:t>Radzis</a:t>
            </a:r>
            <a:r>
              <a:rPr lang="en-US" dirty="0">
                <a:latin typeface="Adobe Garamond Pro Bold" panose="02020702060506020403" pitchFamily="18" charset="0"/>
              </a:rPr>
              <a:t> </a:t>
            </a:r>
            <a:r>
              <a:rPr lang="en-US" dirty="0" err="1">
                <a:latin typeface="Adobe Garamond Pro Bold" panose="02020702060506020403" pitchFamily="18" charset="0"/>
              </a:rPr>
              <a:t>Araaf</a:t>
            </a:r>
            <a:r>
              <a:rPr lang="en-US" dirty="0">
                <a:latin typeface="Adobe Garamond Pro Bold" panose="02020702060506020403" pitchFamily="18" charset="0"/>
              </a:rPr>
              <a:t> Jaya </a:t>
            </a:r>
            <a:r>
              <a:rPr lang="en-US" dirty="0" err="1">
                <a:latin typeface="Adobe Garamond Pro Bold" panose="02020702060506020403" pitchFamily="18" charset="0"/>
              </a:rPr>
              <a:t>Jamaludin</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pic>
        <p:nvPicPr>
          <p:cNvPr id="7" name="Picture 6">
            <a:extLst>
              <a:ext uri="{FF2B5EF4-FFF2-40B4-BE49-F238E27FC236}">
                <a16:creationId xmlns:a16="http://schemas.microsoft.com/office/drawing/2014/main" id="{3735E2AA-CCC3-4F92-867C-15227411CCB8}"/>
              </a:ext>
            </a:extLst>
          </p:cNvPr>
          <p:cNvPicPr>
            <a:picLocks noChangeAspect="1"/>
          </p:cNvPicPr>
          <p:nvPr/>
        </p:nvPicPr>
        <p:blipFill rotWithShape="1">
          <a:blip r:embed="rId4"/>
          <a:srcRect t="32601" r="-5" b="28536"/>
          <a:stretch/>
        </p:blipFill>
        <p:spPr>
          <a:xfrm>
            <a:off x="249285" y="241300"/>
            <a:ext cx="3023319" cy="1473200"/>
          </a:xfrm>
          <a:prstGeom prst="rect">
            <a:avLst/>
          </a:prstGeom>
        </p:spPr>
      </p:pic>
      <p:pic>
        <p:nvPicPr>
          <p:cNvPr id="11" name="Picture 10">
            <a:extLst>
              <a:ext uri="{FF2B5EF4-FFF2-40B4-BE49-F238E27FC236}">
                <a16:creationId xmlns:a16="http://schemas.microsoft.com/office/drawing/2014/main" id="{A578C7F7-FA5B-409A-959B-6D378E44376E}"/>
              </a:ext>
            </a:extLst>
          </p:cNvPr>
          <p:cNvPicPr>
            <a:picLocks noChangeAspect="1"/>
          </p:cNvPicPr>
          <p:nvPr/>
        </p:nvPicPr>
        <p:blipFill rotWithShape="1">
          <a:blip r:embed="rId5"/>
          <a:srcRect t="2590" r="-4" b="38962"/>
          <a:stretch/>
        </p:blipFill>
        <p:spPr>
          <a:xfrm>
            <a:off x="249285" y="1835151"/>
            <a:ext cx="3023319" cy="1473199"/>
          </a:xfrm>
          <a:prstGeom prst="rect">
            <a:avLst/>
          </a:prstGeom>
        </p:spPr>
      </p:pic>
      <p:pic>
        <p:nvPicPr>
          <p:cNvPr id="9" name="Picture 8">
            <a:extLst>
              <a:ext uri="{FF2B5EF4-FFF2-40B4-BE49-F238E27FC236}">
                <a16:creationId xmlns:a16="http://schemas.microsoft.com/office/drawing/2014/main" id="{A05FE13C-B3D9-4A1A-AF1B-A751A0CA3CB6}"/>
              </a:ext>
            </a:extLst>
          </p:cNvPr>
          <p:cNvPicPr>
            <a:picLocks noChangeAspect="1"/>
          </p:cNvPicPr>
          <p:nvPr/>
        </p:nvPicPr>
        <p:blipFill rotWithShape="1">
          <a:blip r:embed="rId6"/>
          <a:srcRect t="1084" r="2" b="60543"/>
          <a:stretch/>
        </p:blipFill>
        <p:spPr>
          <a:xfrm>
            <a:off x="249285" y="3429000"/>
            <a:ext cx="3023319" cy="1473199"/>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571310"/>
            <a:ext cx="4483554" cy="269982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15. Setelah itu kita akan mentransfer faucet eth kita ke dompet yang baru kita bikin, kita klik send lalu akan menampilkan seperti ini</a:t>
            </a:r>
          </a:p>
          <a:p>
            <a:pPr marL="363538" lvl="1" indent="0" defTabSz="457200">
              <a:lnSpc>
                <a:spcPct val="90000"/>
              </a:lnSpc>
              <a:spcAft>
                <a:spcPts val="600"/>
              </a:spcAft>
              <a:buClr>
                <a:srgbClr val="FFA000"/>
              </a:buClr>
              <a:buSzPct val="70000"/>
              <a:buFont typeface="Wingdings 2" charset="2"/>
              <a:buNone/>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Dibawah send to itu diisi link account wallet yang mau di transfer dan untuk “transfer between “ ini ke wallet kita yang kita bikin di satu akun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16. Jika berhasil transfer nya maka ke web etherscan untuk melihat hasil riwayat transaksi tersebut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68756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51816-45CB-4BBD-8A7D-3BC7B9677D5A}"/>
              </a:ext>
            </a:extLst>
          </p:cNvPr>
          <p:cNvPicPr>
            <a:picLocks noChangeAspect="1"/>
          </p:cNvPicPr>
          <p:nvPr/>
        </p:nvPicPr>
        <p:blipFill rotWithShape="1">
          <a:blip r:embed="rId3"/>
          <a:srcRect l="889"/>
          <a:stretch/>
        </p:blipFill>
        <p:spPr>
          <a:xfrm>
            <a:off x="20" y="10"/>
            <a:ext cx="9143980" cy="51434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88902" y="1028702"/>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E8EA9EEB-5056-4418-8EB9-BCB890B5673B}"/>
              </a:ext>
            </a:extLst>
          </p:cNvPr>
          <p:cNvSpPr txBox="1"/>
          <p:nvPr/>
        </p:nvSpPr>
        <p:spPr>
          <a:xfrm>
            <a:off x="685346" y="634041"/>
            <a:ext cx="2697315" cy="734262"/>
          </a:xfrm>
          <a:prstGeom prst="rect">
            <a:avLst/>
          </a:prstGeom>
        </p:spPr>
        <p:txBody>
          <a:bodyPr vert="horz" lIns="91440" tIns="45720" rIns="91440" bIns="45720" rtlCol="0" anchor="b">
            <a:normAutofit/>
          </a:bodyPr>
          <a:lstStyle/>
          <a:p>
            <a:pPr>
              <a:spcBef>
                <a:spcPct val="0"/>
              </a:spcBef>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REMIX</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476177"/>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Remix ini adalah sebuah simulasi cooding untuk membuat sebuah smart contract pada sebuah blockchain. Remix ini terdiri dari arsitektur pluggable pada di menu di samping kiri (logo)  dimana ada : kompilator adalah plugin ,blockchain koneksi adalah plugin, lalu debugging adalah plugin dan masih ada banyak lagi yang berguna saat kita membuat sebuah smart contract.</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51075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BBA0B-2639-4AAF-B863-C47714C0D67E}"/>
              </a:ext>
            </a:extLst>
          </p:cNvPr>
          <p:cNvPicPr>
            <a:picLocks noChangeAspect="1"/>
          </p:cNvPicPr>
          <p:nvPr/>
        </p:nvPicPr>
        <p:blipFill rotWithShape="1">
          <a:blip r:embed="rId3"/>
          <a:srcRect t="16222" r="-1" b="28934"/>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Menu pertama yaitu solidity compiler dimana sebuah setting versi compiler solidity yang kita pakai (diharapkan harus sama versi nya baik di koodingan soliditynya dan di menu solidity compilernya).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beda makaakan menghasilkan sebuah peringatan error</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0042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19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0"/>
            <a:ext cx="3675888" cy="3024378"/>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6C3B8BF8-837C-4A72-BA0F-4CE9BC162D99}"/>
              </a:ext>
            </a:extLst>
          </p:cNvPr>
          <p:cNvPicPr>
            <a:picLocks noChangeAspect="1"/>
          </p:cNvPicPr>
          <p:nvPr/>
        </p:nvPicPr>
        <p:blipFill rotWithShape="1">
          <a:blip r:embed="rId3"/>
          <a:srcRect r="35579"/>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22" name="Freeform: Shape 21">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3180936"/>
            <a:ext cx="3675888" cy="1962564"/>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A42B356-502A-42D2-903B-76F1AE1285A5}"/>
              </a:ext>
            </a:extLst>
          </p:cNvPr>
          <p:cNvPicPr>
            <a:picLocks noChangeAspect="1"/>
          </p:cNvPicPr>
          <p:nvPr/>
        </p:nvPicPr>
        <p:blipFill rotWithShape="1">
          <a:blip r:embed="rId4"/>
          <a:srcRect r="5" b="38682"/>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11" name="TextBox 10">
            <a:extLst>
              <a:ext uri="{FF2B5EF4-FFF2-40B4-BE49-F238E27FC236}">
                <a16:creationId xmlns:a16="http://schemas.microsoft.com/office/drawing/2014/main" id="{B55A806F-D640-47E4-84FB-2C2DC288AB1F}"/>
              </a:ext>
            </a:extLst>
          </p:cNvPr>
          <p:cNvSpPr txBox="1"/>
          <p:nvPr/>
        </p:nvSpPr>
        <p:spPr>
          <a:xfrm>
            <a:off x="4857579" y="2233979"/>
            <a:ext cx="3797592" cy="2046897"/>
          </a:xfrm>
          <a:prstGeom prst="rect">
            <a:avLst/>
          </a:prstGeom>
        </p:spPr>
        <p:txBody>
          <a:bodyPr vert="horz" lIns="91440" tIns="45720" rIns="91440" bIns="45720" rtlCol="0" anchor="t">
            <a:normAutofit/>
          </a:bodyPr>
          <a:lstStyle/>
          <a:p>
            <a:pPr>
              <a:lnSpc>
                <a:spcPct val="90000"/>
              </a:lnSpc>
              <a:spcBef>
                <a:spcPct val="20000"/>
              </a:spcBef>
              <a:spcAft>
                <a:spcPts val="600"/>
              </a:spcAft>
              <a:buClr>
                <a:srgbClr val="F4A33C"/>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membuat file solidity nya :</a:t>
            </a: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Klik icon tersebut lalu membuat sebuah file (Penamaan file akhiran nya mengunakan “.sol”)</a:t>
            </a:r>
          </a:p>
          <a:p>
            <a:pPr marL="457200" indent="-457200">
              <a:lnSpc>
                <a:spcPct val="90000"/>
              </a:lnSpc>
              <a:spcBef>
                <a:spcPct val="20000"/>
              </a:spcBef>
              <a:spcAft>
                <a:spcPts val="600"/>
              </a:spcAft>
              <a:buClr>
                <a:srgbClr val="F4A33C"/>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akan hasil nya seperti ini </a:t>
            </a:r>
          </a:p>
          <a:p>
            <a:pPr>
              <a:lnSpc>
                <a:spcPct val="90000"/>
              </a:lnSpc>
              <a:spcBef>
                <a:spcPct val="20000"/>
              </a:spcBef>
              <a:spcAft>
                <a:spcPts val="600"/>
              </a:spcAft>
              <a:buClr>
                <a:srgbClr val="F4A33C"/>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1367A-EAFD-4C68-B1AA-DB41DC5AD5DF}"/>
              </a:ext>
            </a:extLst>
          </p:cNvPr>
          <p:cNvPicPr>
            <a:picLocks noChangeAspect="1"/>
          </p:cNvPicPr>
          <p:nvPr/>
        </p:nvPicPr>
        <p:blipFill rotWithShape="1">
          <a:blip r:embed="rId3"/>
          <a:srcRect r="18223" b="1"/>
          <a:stretch/>
        </p:blipFill>
        <p:spPr>
          <a:xfrm>
            <a:off x="20" y="10"/>
            <a:ext cx="9143980" cy="51434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061070" y="1028703"/>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membuat coodingan solidity seperti itu</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buka menu solidity compiler dimana apakah coodingan kita berhasil atau error, jika berhasil icon menu compiler nya bertanda ceklis hijau jika error maka ada tanda seru dan dibawah ada komentar dimana letak salah nya </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497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97535-CF89-46A4-8C32-4455097BEE20}"/>
              </a:ext>
            </a:extLst>
          </p:cNvPr>
          <p:cNvPicPr>
            <a:picLocks noChangeAspect="1"/>
          </p:cNvPicPr>
          <p:nvPr/>
        </p:nvPicPr>
        <p:blipFill rotWithShape="1">
          <a:blip r:embed="rId3"/>
          <a:srcRect r="60836" b="-1"/>
          <a:stretch/>
        </p:blipFill>
        <p:spPr>
          <a:xfrm>
            <a:off x="-7986" y="10"/>
            <a:ext cx="3428736" cy="5143490"/>
          </a:xfrm>
          <a:prstGeom prst="rect">
            <a:avLst/>
          </a:prstGeom>
        </p:spPr>
      </p:pic>
      <p:sp>
        <p:nvSpPr>
          <p:cNvPr id="7" name="TextBox 6">
            <a:extLst>
              <a:ext uri="{FF2B5EF4-FFF2-40B4-BE49-F238E27FC236}">
                <a16:creationId xmlns:a16="http://schemas.microsoft.com/office/drawing/2014/main" id="{DB22473F-8E75-482C-B641-2AD78279A07A}"/>
              </a:ext>
            </a:extLst>
          </p:cNvPr>
          <p:cNvSpPr txBox="1"/>
          <p:nvPr/>
        </p:nvSpPr>
        <p:spPr>
          <a:xfrm>
            <a:off x="3859620" y="1371600"/>
            <a:ext cx="4483554" cy="2899536"/>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rgbClr val="6CE9FF"/>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buka menu deploy dimana deploy ini dapat melakukan running pada coodingan kita,  dimana ada environment dan ada banyak pilihan dimana ada javascript vm baik London atau berlin ini terhubung wallet yang tersedia di remix nya sedangkan injected web3 dan web3 provider ini akan terhubung ke wallet metamask kita dimana ini kita melakukan sebuah transaksi.</a:t>
            </a:r>
          </a:p>
        </p:txBody>
      </p:sp>
      <p:pic>
        <p:nvPicPr>
          <p:cNvPr id="12" name="Picture 11">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4034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1653B-AF0D-4244-A242-2550516826A0}"/>
              </a:ext>
            </a:extLst>
          </p:cNvPr>
          <p:cNvPicPr>
            <a:picLocks noChangeAspect="1"/>
          </p:cNvPicPr>
          <p:nvPr/>
        </p:nvPicPr>
        <p:blipFill rotWithShape="1">
          <a:blip r:embed="rId3"/>
          <a:srcRect t="14881" b="21557"/>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di bawah nya ada account dimana berisi wallet-wallet kita(link wallet).</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Gas limit ini itu jumlah koin yang tersedia. </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ada value nya dan dibawah contract nya itu koodingan kita mau di deploy yang mana.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472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961" y="723897"/>
            <a:ext cx="2764045" cy="372884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2B5801-FA6B-41D9-AFBE-79BCAFB826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79341" b="60433"/>
          <a:stretch/>
        </p:blipFill>
        <p:spPr>
          <a:xfrm>
            <a:off x="1212597" y="844548"/>
            <a:ext cx="1788519" cy="1683443"/>
          </a:xfrm>
          <a:prstGeom prst="rect">
            <a:avLst/>
          </a:prstGeom>
        </p:spPr>
      </p:pic>
      <p:pic>
        <p:nvPicPr>
          <p:cNvPr id="3" name="Picture 2">
            <a:extLst>
              <a:ext uri="{FF2B5EF4-FFF2-40B4-BE49-F238E27FC236}">
                <a16:creationId xmlns:a16="http://schemas.microsoft.com/office/drawing/2014/main" id="{7B69463E-C9CC-4788-8687-FEA469C7E672}"/>
              </a:ext>
            </a:extLst>
          </p:cNvPr>
          <p:cNvPicPr>
            <a:picLocks noChangeAspect="1"/>
          </p:cNvPicPr>
          <p:nvPr/>
        </p:nvPicPr>
        <p:blipFill>
          <a:blip r:embed="rId5"/>
          <a:stretch>
            <a:fillRect/>
          </a:stretch>
        </p:blipFill>
        <p:spPr>
          <a:xfrm>
            <a:off x="832737" y="2760995"/>
            <a:ext cx="2548239" cy="1465237"/>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454150"/>
            <a:ext cx="4483554" cy="299858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4ED00"/>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Kita coba pilih environment injected web3 maka akan terhubung ke metamask kita dan menampilkan transaksi nya berapa eth yang harus kita bayar lalu klik confirm </a:t>
            </a:r>
          </a:p>
        </p:txBody>
      </p:sp>
    </p:spTree>
    <p:extLst>
      <p:ext uri="{BB962C8B-B14F-4D97-AF65-F5344CB8AC3E}">
        <p14:creationId xmlns:p14="http://schemas.microsoft.com/office/powerpoint/2010/main" val="13698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akan muncul seperti ini </a:t>
            </a:r>
          </a:p>
          <a:p>
            <a:pPr marL="0"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Note: Maaf tidak dapat menampilkan hasil asli karena saat mau faucet di jaringan goerli test network itu tiba-tiba error, dan gambar yang di samping adalah contoh hasil dari account orang yang berhasil.</a:t>
            </a:r>
          </a:p>
        </p:txBody>
      </p:sp>
      <p:pic>
        <p:nvPicPr>
          <p:cNvPr id="4" name="Picture 3">
            <a:extLst>
              <a:ext uri="{FF2B5EF4-FFF2-40B4-BE49-F238E27FC236}">
                <a16:creationId xmlns:a16="http://schemas.microsoft.com/office/drawing/2014/main" id="{D8C9849F-9879-4A55-B9CA-C43BDA976323}"/>
              </a:ext>
            </a:extLst>
          </p:cNvPr>
          <p:cNvPicPr>
            <a:picLocks noChangeAspect="1"/>
          </p:cNvPicPr>
          <p:nvPr/>
        </p:nvPicPr>
        <p:blipFill>
          <a:blip r:embed="rId2"/>
          <a:stretch>
            <a:fillRect/>
          </a:stretch>
        </p:blipFill>
        <p:spPr>
          <a:xfrm>
            <a:off x="3679754" y="610226"/>
            <a:ext cx="4981645" cy="3923045"/>
          </a:xfrm>
          <a:prstGeom prst="rect">
            <a:avLst/>
          </a:prstGeom>
        </p:spPr>
      </p:pic>
    </p:spTree>
    <p:extLst>
      <p:ext uri="{BB962C8B-B14F-4D97-AF65-F5344CB8AC3E}">
        <p14:creationId xmlns:p14="http://schemas.microsoft.com/office/powerpoint/2010/main" val="307413685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F2E755-E5D0-4C01-AAA6-743E645EA276}"/>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00B2EA"/>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pada remix nya akan menampilkan ini maka transaksi tersebut sudah berhasil dilakukan. </a:t>
            </a:r>
          </a:p>
        </p:txBody>
      </p:sp>
      <p:pic>
        <p:nvPicPr>
          <p:cNvPr id="4" name="Content Placeholder 3">
            <a:extLst>
              <a:ext uri="{FF2B5EF4-FFF2-40B4-BE49-F238E27FC236}">
                <a16:creationId xmlns:a16="http://schemas.microsoft.com/office/drawing/2014/main" id="{EA392FFE-1FC2-4150-9179-EC00A1AB9221}"/>
              </a:ext>
            </a:extLst>
          </p:cNvPr>
          <p:cNvPicPr>
            <a:picLocks noChangeAspect="1"/>
          </p:cNvPicPr>
          <p:nvPr/>
        </p:nvPicPr>
        <p:blipFill>
          <a:blip r:embed="rId3"/>
          <a:stretch>
            <a:fillRect/>
          </a:stretch>
        </p:blipFill>
        <p:spPr>
          <a:xfrm>
            <a:off x="482601" y="2324570"/>
            <a:ext cx="8195145" cy="2110249"/>
          </a:xfrm>
          <a:prstGeom prst="rect">
            <a:avLst/>
          </a:prstGeom>
        </p:spPr>
      </p:pic>
    </p:spTree>
    <p:extLst>
      <p:ext uri="{BB962C8B-B14F-4D97-AF65-F5344CB8AC3E}">
        <p14:creationId xmlns:p14="http://schemas.microsoft.com/office/powerpoint/2010/main" val="74247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314F57-EAD2-4C4C-88FE-20EF14E6C2D7}"/>
              </a:ext>
            </a:extLst>
          </p:cNvPr>
          <p:cNvPicPr>
            <a:picLocks noChangeAspect="1"/>
          </p:cNvPicPr>
          <p:nvPr/>
        </p:nvPicPr>
        <p:blipFill rotWithShape="1">
          <a:blip r:embed="rId3"/>
          <a:srcRect t="5182" b="18266"/>
          <a:stretch/>
        </p:blipFill>
        <p:spPr>
          <a:xfrm>
            <a:off x="-6466" y="10"/>
            <a:ext cx="4571999" cy="2537450"/>
          </a:xfrm>
          <a:prstGeom prst="rect">
            <a:avLst/>
          </a:prstGeom>
        </p:spPr>
      </p:pic>
      <p:pic>
        <p:nvPicPr>
          <p:cNvPr id="7" name="Picture 6">
            <a:extLst>
              <a:ext uri="{FF2B5EF4-FFF2-40B4-BE49-F238E27FC236}">
                <a16:creationId xmlns:a16="http://schemas.microsoft.com/office/drawing/2014/main" id="{D374FC9C-4D99-47A1-873A-D9669F3EF5F6}"/>
              </a:ext>
            </a:extLst>
          </p:cNvPr>
          <p:cNvPicPr>
            <a:picLocks noChangeAspect="1"/>
          </p:cNvPicPr>
          <p:nvPr/>
        </p:nvPicPr>
        <p:blipFill rotWithShape="1">
          <a:blip r:embed="rId4"/>
          <a:srcRect t="1747"/>
          <a:stretch/>
        </p:blipFill>
        <p:spPr>
          <a:xfrm>
            <a:off x="-7985" y="2571750"/>
            <a:ext cx="4571999" cy="2571750"/>
          </a:xfrm>
          <a:prstGeom prst="rect">
            <a:avLst/>
          </a:prstGeom>
        </p:spPr>
      </p:pic>
      <p:pic>
        <p:nvPicPr>
          <p:cNvPr id="16" name="Picture 15">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5" name="Content Placeholder 4"/>
          <p:cNvSpPr>
            <a:spLocks noGrp="1"/>
          </p:cNvSpPr>
          <p:nvPr>
            <p:ph idx="1"/>
          </p:nvPr>
        </p:nvSpPr>
        <p:spPr>
          <a:xfrm>
            <a:off x="5175369" y="1299336"/>
            <a:ext cx="3302697" cy="3044064"/>
          </a:xfrm>
        </p:spPr>
        <p:txBody>
          <a:bodyPr anchor="t">
            <a:normAutofit/>
          </a:bodyPr>
          <a:lstStyle/>
          <a:p>
            <a:pPr marL="457200" indent="-457200">
              <a:buAutoNum type="arabicPeriod"/>
            </a:pPr>
            <a:r>
              <a:rPr lang="en-US" sz="1400" b="1">
                <a:latin typeface="Adobe Garamond Pro Bold" panose="02020702060506020403" pitchFamily="18" charset="0"/>
                <a:cs typeface="Times New Roman" panose="02020603050405020304" pitchFamily="18" charset="0"/>
              </a:rPr>
              <a:t>Download Metamask dan install ekstensi metamask di chrome.</a:t>
            </a:r>
          </a:p>
          <a:p>
            <a:pPr marL="457200" indent="-457200">
              <a:buAutoNum type="arabicPeriod"/>
            </a:pPr>
            <a:endParaRPr lang="en-US" sz="1400" b="1">
              <a:latin typeface="Adobe Garamond Pro Bold" panose="02020702060506020403" pitchFamily="18" charset="0"/>
              <a:cs typeface="Times New Roman" panose="02020603050405020304" pitchFamily="18" charset="0"/>
            </a:endParaRPr>
          </a:p>
          <a:p>
            <a:pPr marL="457200" indent="-457200">
              <a:buAutoNum type="arabicPeriod"/>
            </a:pPr>
            <a:endParaRPr lang="en-US" sz="1400" b="1">
              <a:latin typeface="Adobe Garamond Pro Bold" panose="02020702060506020403" pitchFamily="18" charset="0"/>
              <a:cs typeface="Times New Roman" panose="02020603050405020304" pitchFamily="18" charset="0"/>
            </a:endParaRPr>
          </a:p>
          <a:p>
            <a:pPr marL="457200" indent="-457200">
              <a:buAutoNum type="arabicPeriod"/>
            </a:pPr>
            <a:endParaRPr lang="en-US" sz="1400" b="1">
              <a:latin typeface="Adobe Garamond Pro Bold" panose="02020702060506020403" pitchFamily="18" charset="0"/>
              <a:cs typeface="Times New Roman" panose="02020603050405020304" pitchFamily="18" charset="0"/>
            </a:endParaRPr>
          </a:p>
          <a:p>
            <a:pPr marL="457200" indent="-457200">
              <a:buAutoNum type="arabicPeriod"/>
            </a:pPr>
            <a:endParaRPr lang="en-US" sz="1400" b="1">
              <a:latin typeface="Adobe Garamond Pro Bold" panose="02020702060506020403" pitchFamily="18" charset="0"/>
              <a:cs typeface="Times New Roman" panose="02020603050405020304" pitchFamily="18" charset="0"/>
            </a:endParaRPr>
          </a:p>
          <a:p>
            <a:pPr marL="901700" indent="-457200">
              <a:buAutoNum type="arabicPeriod"/>
            </a:pPr>
            <a:r>
              <a:rPr lang="en-US" sz="1400" b="1">
                <a:latin typeface="Adobe Garamond Pro Bold" panose="02020702060506020403" pitchFamily="18" charset="0"/>
                <a:cs typeface="Times New Roman" panose="02020603050405020304" pitchFamily="18" charset="0"/>
              </a:rPr>
              <a:t>Lalu login akun atau buat akun metamask (jangan sampai lupa password dan phrase).</a:t>
            </a:r>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F84B9-35AD-48F5-BD5D-6F4A54E3FE2E}"/>
              </a:ext>
            </a:extLst>
          </p:cNvPr>
          <p:cNvPicPr>
            <a:picLocks noChangeAspect="1"/>
          </p:cNvPicPr>
          <p:nvPr/>
        </p:nvPicPr>
        <p:blipFill rotWithShape="1">
          <a:blip r:embed="rId3"/>
          <a:srcRect r="7691" b="-1"/>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menu ini kita melakukan interaksi pertama kita klik  mystring dimana ini akan menampilkan sebuah tulisan “0:string:hello world”.</a:t>
            </a:r>
          </a:p>
        </p:txBody>
      </p:sp>
    </p:spTree>
    <p:extLst>
      <p:ext uri="{BB962C8B-B14F-4D97-AF65-F5344CB8AC3E}">
        <p14:creationId xmlns:p14="http://schemas.microsoft.com/office/powerpoint/2010/main" val="628146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4826" y="482600"/>
            <a:ext cx="4822920" cy="146722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EAA443"/>
              </a:buClr>
              <a:buSzPct val="70000"/>
              <a:buFont typeface="Wingdings 2" charset="2"/>
            </a:pPr>
            <a:r>
              <a:rPr lang="en-US" sz="2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memakai wallet dari remix nya langsung deploy maka akan menghasilkan sama saat kita melakukan transaksi pada wallet dimetamask kita.</a:t>
            </a:r>
          </a:p>
        </p:txBody>
      </p:sp>
      <p:pic>
        <p:nvPicPr>
          <p:cNvPr id="4" name="Picture 3">
            <a:extLst>
              <a:ext uri="{FF2B5EF4-FFF2-40B4-BE49-F238E27FC236}">
                <a16:creationId xmlns:a16="http://schemas.microsoft.com/office/drawing/2014/main" id="{1DEFB1B2-8F2B-40E5-AF4D-FEF27B941D6E}"/>
              </a:ext>
            </a:extLst>
          </p:cNvPr>
          <p:cNvPicPr>
            <a:picLocks noChangeAspect="1"/>
          </p:cNvPicPr>
          <p:nvPr/>
        </p:nvPicPr>
        <p:blipFill>
          <a:blip r:embed="rId3"/>
          <a:stretch>
            <a:fillRect/>
          </a:stretch>
        </p:blipFill>
        <p:spPr>
          <a:xfrm>
            <a:off x="482601" y="2214282"/>
            <a:ext cx="4732639" cy="2330825"/>
          </a:xfrm>
          <a:prstGeom prst="rect">
            <a:avLst/>
          </a:prstGeom>
        </p:spPr>
      </p:pic>
    </p:spTree>
    <p:extLst>
      <p:ext uri="{BB962C8B-B14F-4D97-AF65-F5344CB8AC3E}">
        <p14:creationId xmlns:p14="http://schemas.microsoft.com/office/powerpoint/2010/main" val="38490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Web3 Provider </a:t>
            </a:r>
          </a:p>
          <a:p>
            <a:pPr marL="400050" lvl="1"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Ini berguna sebagai pembuat koneksi ke perangkat lunak di luar browser seperti kita akan terhubung ke sebuah basis data atau API lainnya baik itu antarmuka RESTful atau WebSocket.</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3" name="Picture 2">
            <a:extLst>
              <a:ext uri="{FF2B5EF4-FFF2-40B4-BE49-F238E27FC236}">
                <a16:creationId xmlns:a16="http://schemas.microsoft.com/office/drawing/2014/main" id="{C12155B7-1227-415E-B91A-7927F413C3AF}"/>
              </a:ext>
            </a:extLst>
          </p:cNvPr>
          <p:cNvPicPr>
            <a:picLocks noChangeAspect="1"/>
          </p:cNvPicPr>
          <p:nvPr/>
        </p:nvPicPr>
        <p:blipFill>
          <a:blip r:embed="rId2"/>
          <a:stretch>
            <a:fillRect/>
          </a:stretch>
        </p:blipFill>
        <p:spPr>
          <a:xfrm>
            <a:off x="3679754" y="1145753"/>
            <a:ext cx="4981645" cy="2851991"/>
          </a:xfrm>
          <a:prstGeom prst="rect">
            <a:avLst/>
          </a:prstGeom>
        </p:spPr>
      </p:pic>
    </p:spTree>
    <p:extLst>
      <p:ext uri="{BB962C8B-B14F-4D97-AF65-F5344CB8AC3E}">
        <p14:creationId xmlns:p14="http://schemas.microsoft.com/office/powerpoint/2010/main" val="43984393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19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0"/>
            <a:ext cx="3675888" cy="3024378"/>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816CCF-4938-4C8C-B345-E6F9837A9191}"/>
              </a:ext>
            </a:extLst>
          </p:cNvPr>
          <p:cNvPicPr>
            <a:picLocks noChangeAspect="1"/>
          </p:cNvPicPr>
          <p:nvPr/>
        </p:nvPicPr>
        <p:blipFill rotWithShape="1">
          <a:blip r:embed="rId3"/>
          <a:srcRect l="13856" r="19655"/>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6" name="Freeform: Shape 15">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3180936"/>
            <a:ext cx="3675888" cy="1962564"/>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15379CE-F982-468E-92B3-749D01E0AB3B}"/>
              </a:ext>
            </a:extLst>
          </p:cNvPr>
          <p:cNvPicPr>
            <a:picLocks noChangeAspect="1"/>
          </p:cNvPicPr>
          <p:nvPr/>
        </p:nvPicPr>
        <p:blipFill rotWithShape="1">
          <a:blip r:embed="rId4"/>
          <a:srcRect r="6" b="11718"/>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4AA0FF"/>
              </a:buClr>
              <a:buSzPct val="70000"/>
              <a:buFont typeface="Wingdings 2" charset="2"/>
            </a:pPr>
            <a:r>
              <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download dan install ganache nya lalu klik quick start</a:t>
            </a:r>
          </a:p>
          <a:p>
            <a:pPr defTabSz="457200">
              <a:spcAft>
                <a:spcPts val="600"/>
              </a:spcAft>
              <a:buClr>
                <a:srgbClr val="4AA0FF"/>
              </a:buClr>
              <a:buSzPct val="70000"/>
              <a:buFont typeface="Wingdings 2" charset="2"/>
            </a:pPr>
            <a:endPar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52555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945BE-984E-4C18-AD4F-B8FD5E774ECC}"/>
              </a:ext>
            </a:extLst>
          </p:cNvPr>
          <p:cNvPicPr>
            <a:picLocks noChangeAspect="1"/>
          </p:cNvPicPr>
          <p:nvPr/>
        </p:nvPicPr>
        <p:blipFill>
          <a:blip r:embed="rId2"/>
          <a:stretch>
            <a:fillRect/>
          </a:stretch>
        </p:blipFill>
        <p:spPr>
          <a:xfrm>
            <a:off x="385450" y="389282"/>
            <a:ext cx="4720597" cy="2870252"/>
          </a:xfrm>
          <a:prstGeom prst="rect">
            <a:avLst/>
          </a:prstGeom>
        </p:spPr>
      </p:pic>
      <p:pic>
        <p:nvPicPr>
          <p:cNvPr id="7" name="Picture 6">
            <a:extLst>
              <a:ext uri="{FF2B5EF4-FFF2-40B4-BE49-F238E27FC236}">
                <a16:creationId xmlns:a16="http://schemas.microsoft.com/office/drawing/2014/main" id="{3C3302F1-5DB4-4806-BAF9-09228C4F9093}"/>
              </a:ext>
            </a:extLst>
          </p:cNvPr>
          <p:cNvPicPr>
            <a:picLocks noChangeAspect="1"/>
          </p:cNvPicPr>
          <p:nvPr/>
        </p:nvPicPr>
        <p:blipFill>
          <a:blip r:embed="rId3"/>
          <a:stretch>
            <a:fillRect/>
          </a:stretch>
        </p:blipFill>
        <p:spPr>
          <a:xfrm>
            <a:off x="4406501" y="3751500"/>
            <a:ext cx="3381847" cy="504895"/>
          </a:xfrm>
          <a:prstGeom prst="rect">
            <a:avLst/>
          </a:prstGeom>
        </p:spPr>
      </p:pic>
      <p:sp>
        <p:nvSpPr>
          <p:cNvPr id="8" name="TextBox 7">
            <a:extLst>
              <a:ext uri="{FF2B5EF4-FFF2-40B4-BE49-F238E27FC236}">
                <a16:creationId xmlns:a16="http://schemas.microsoft.com/office/drawing/2014/main" id="{D3C51E25-FB14-4D49-A6E8-849E24B0EC45}"/>
              </a:ext>
            </a:extLst>
          </p:cNvPr>
          <p:cNvSpPr txBox="1"/>
          <p:nvPr/>
        </p:nvSpPr>
        <p:spPr>
          <a:xfrm>
            <a:off x="5106047" y="1133696"/>
            <a:ext cx="3783953" cy="646331"/>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Maka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menampilkan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dari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halaman</a:t>
            </a:r>
            <a:r>
              <a:rPr lang="en-US" dirty="0">
                <a:solidFill>
                  <a:schemeClr val="bg1"/>
                </a:solidFill>
                <a:latin typeface="Adobe Garamond Pro Bold" panose="02020702060506020403" pitchFamily="18" charset="0"/>
              </a:rPr>
              <a:t> RETSFUL </a:t>
            </a:r>
            <a:r>
              <a:rPr lang="en-US" dirty="0" err="1">
                <a:solidFill>
                  <a:schemeClr val="bg1"/>
                </a:solidFill>
                <a:latin typeface="Adobe Garamond Pro Bold" panose="02020702060506020403" pitchFamily="18" charset="0"/>
              </a:rPr>
              <a:t>nya</a:t>
            </a:r>
            <a:endParaRPr lang="en-US" dirty="0">
              <a:solidFill>
                <a:schemeClr val="bg1"/>
              </a:solidFill>
              <a:latin typeface="Adobe Garamond Pro Bold" panose="02020702060506020403" pitchFamily="18" charset="0"/>
            </a:endParaRPr>
          </a:p>
        </p:txBody>
      </p:sp>
      <p:sp>
        <p:nvSpPr>
          <p:cNvPr id="9" name="TextBox 8">
            <a:extLst>
              <a:ext uri="{FF2B5EF4-FFF2-40B4-BE49-F238E27FC236}">
                <a16:creationId xmlns:a16="http://schemas.microsoft.com/office/drawing/2014/main" id="{842C9757-1933-4BB0-8FB2-B8742CEFE475}"/>
              </a:ext>
            </a:extLst>
          </p:cNvPr>
          <p:cNvSpPr txBox="1"/>
          <p:nvPr/>
        </p:nvSpPr>
        <p:spPr>
          <a:xfrm>
            <a:off x="3841750" y="3259534"/>
            <a:ext cx="53022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copy </a:t>
            </a:r>
            <a:r>
              <a:rPr lang="en-US" dirty="0" err="1">
                <a:solidFill>
                  <a:schemeClr val="bg1"/>
                </a:solidFill>
                <a:latin typeface="Adobe Garamond Pro Bold" panose="02020702060506020403" pitchFamily="18" charset="0"/>
              </a:rPr>
              <a:t>rpc</a:t>
            </a:r>
            <a:r>
              <a:rPr lang="en-US" dirty="0">
                <a:solidFill>
                  <a:schemeClr val="bg1"/>
                </a:solidFill>
                <a:latin typeface="Adobe Garamond Pro Bold" panose="02020702060506020403" pitchFamily="18" charset="0"/>
              </a:rPr>
              <a:t> server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bawah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7703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8F736-F650-4E53-8C1A-05116F3FC630}"/>
              </a:ext>
            </a:extLst>
          </p:cNvPr>
          <p:cNvPicPr>
            <a:picLocks noChangeAspect="1"/>
          </p:cNvPicPr>
          <p:nvPr/>
        </p:nvPicPr>
        <p:blipFill>
          <a:blip r:embed="rId2"/>
          <a:stretch>
            <a:fillRect/>
          </a:stretch>
        </p:blipFill>
        <p:spPr>
          <a:xfrm>
            <a:off x="3630090" y="293509"/>
            <a:ext cx="2267266" cy="1133633"/>
          </a:xfrm>
          <a:prstGeom prst="rect">
            <a:avLst/>
          </a:prstGeom>
        </p:spPr>
      </p:pic>
      <p:pic>
        <p:nvPicPr>
          <p:cNvPr id="7" name="Picture 6">
            <a:extLst>
              <a:ext uri="{FF2B5EF4-FFF2-40B4-BE49-F238E27FC236}">
                <a16:creationId xmlns:a16="http://schemas.microsoft.com/office/drawing/2014/main" id="{B1E9F35A-A786-473A-BFD0-0C9C1C9FB40B}"/>
              </a:ext>
            </a:extLst>
          </p:cNvPr>
          <p:cNvPicPr>
            <a:picLocks noChangeAspect="1"/>
          </p:cNvPicPr>
          <p:nvPr/>
        </p:nvPicPr>
        <p:blipFill>
          <a:blip r:embed="rId3"/>
          <a:stretch>
            <a:fillRect/>
          </a:stretch>
        </p:blipFill>
        <p:spPr>
          <a:xfrm>
            <a:off x="157369" y="1512093"/>
            <a:ext cx="4231425" cy="3195658"/>
          </a:xfrm>
          <a:prstGeom prst="rect">
            <a:avLst/>
          </a:prstGeom>
        </p:spPr>
      </p:pic>
      <p:sp>
        <p:nvSpPr>
          <p:cNvPr id="8" name="TextBox 7">
            <a:extLst>
              <a:ext uri="{FF2B5EF4-FFF2-40B4-BE49-F238E27FC236}">
                <a16:creationId xmlns:a16="http://schemas.microsoft.com/office/drawing/2014/main" id="{B063D8B7-5EE2-482E-B35D-749D77C7FF3E}"/>
              </a:ext>
            </a:extLst>
          </p:cNvPr>
          <p:cNvSpPr txBox="1"/>
          <p:nvPr/>
        </p:nvSpPr>
        <p:spPr>
          <a:xfrm>
            <a:off x="6100556" y="636477"/>
            <a:ext cx="2886075"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menuju</a:t>
            </a:r>
            <a:r>
              <a:rPr lang="en-US" sz="2000" dirty="0">
                <a:solidFill>
                  <a:schemeClr val="bg1"/>
                </a:solidFill>
                <a:latin typeface="Adobe Garamond Pro Bold" panose="02020702060506020403" pitchFamily="18" charset="0"/>
              </a:rPr>
              <a:t> remix dan </a:t>
            </a:r>
            <a:r>
              <a:rPr lang="en-US" sz="2000" dirty="0" err="1">
                <a:solidFill>
                  <a:schemeClr val="bg1"/>
                </a:solidFill>
                <a:latin typeface="Adobe Garamond Pro Bold" panose="02020702060506020403" pitchFamily="18" charset="0"/>
              </a:rPr>
              <a:t>ubah</a:t>
            </a:r>
            <a:r>
              <a:rPr lang="en-US" sz="2000" dirty="0">
                <a:solidFill>
                  <a:schemeClr val="bg1"/>
                </a:solidFill>
                <a:latin typeface="Adobe Garamond Pro Bold" panose="02020702060506020403" pitchFamily="18" charset="0"/>
              </a:rPr>
              <a:t> environment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menjadi</a:t>
            </a:r>
            <a:r>
              <a:rPr lang="en-US" sz="2000" dirty="0">
                <a:solidFill>
                  <a:schemeClr val="bg1"/>
                </a:solidFill>
                <a:latin typeface="Adobe Garamond Pro Bold" panose="02020702060506020403" pitchFamily="18" charset="0"/>
              </a:rPr>
              <a:t> web3 provider</a:t>
            </a:r>
          </a:p>
        </p:txBody>
      </p:sp>
      <p:sp>
        <p:nvSpPr>
          <p:cNvPr id="9" name="TextBox 8">
            <a:extLst>
              <a:ext uri="{FF2B5EF4-FFF2-40B4-BE49-F238E27FC236}">
                <a16:creationId xmlns:a16="http://schemas.microsoft.com/office/drawing/2014/main" id="{4E863EC0-88A6-4162-AB67-4DFE13077628}"/>
              </a:ext>
            </a:extLst>
          </p:cNvPr>
          <p:cNvSpPr txBox="1"/>
          <p:nvPr/>
        </p:nvSpPr>
        <p:spPr>
          <a:xfrm>
            <a:off x="4902795" y="2571750"/>
            <a:ext cx="4039702" cy="1323439"/>
          </a:xfrm>
          <a:prstGeom prst="rect">
            <a:avLst/>
          </a:prstGeom>
          <a:noFill/>
        </p:spPr>
        <p:txBody>
          <a:bodyPr wrap="square">
            <a:spAutoFit/>
          </a:bodyPr>
          <a:lstStyle/>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cs typeface="Times New Roman" panose="02020603050405020304" pitchFamily="18" charset="0"/>
              </a:rPr>
              <a:t>Maka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akan</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tampil</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seperti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disini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ubah</a:t>
            </a:r>
            <a:r>
              <a:rPr lang="en-US" sz="2000" dirty="0">
                <a:solidFill>
                  <a:schemeClr val="bg1"/>
                </a:solidFill>
                <a:latin typeface="Adobe Garamond Pro Bold" panose="02020702060506020403" pitchFamily="18" charset="0"/>
                <a:cs typeface="Times New Roman" panose="02020603050405020304" pitchFamily="18" charset="0"/>
              </a:rPr>
              <a:t> web3 provider endpoint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jadi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rpc</a:t>
            </a:r>
            <a:r>
              <a:rPr lang="en-US" sz="2000" dirty="0">
                <a:solidFill>
                  <a:schemeClr val="bg1"/>
                </a:solidFill>
                <a:latin typeface="Adobe Garamond Pro Bold" panose="02020702060506020403" pitchFamily="18" charset="0"/>
                <a:cs typeface="Times New Roman" panose="02020603050405020304" pitchFamily="18" charset="0"/>
              </a:rPr>
              <a:t> server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yang </a:t>
            </a:r>
            <a:r>
              <a:rPr lang="en-US" sz="2000" dirty="0" err="1">
                <a:solidFill>
                  <a:schemeClr val="bg1"/>
                </a:solidFill>
                <a:latin typeface="Adobe Garamond Pro Bold" panose="02020702060506020403" pitchFamily="18" charset="0"/>
                <a:cs typeface="Times New Roman" panose="02020603050405020304" pitchFamily="18" charset="0"/>
              </a:rPr>
              <a:t>sudah</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dapat</a:t>
            </a:r>
            <a:r>
              <a:rPr lang="en-US" sz="2000" dirty="0">
                <a:solidFill>
                  <a:schemeClr val="bg1"/>
                </a:solidFill>
                <a:latin typeface="Adobe Garamond Pro Bold" panose="02020702060506020403" pitchFamily="18" charset="0"/>
                <a:cs typeface="Times New Roman" panose="02020603050405020304" pitchFamily="18" charset="0"/>
              </a:rPr>
              <a:t> di </a:t>
            </a:r>
            <a:r>
              <a:rPr lang="en-US" sz="2000" dirty="0" err="1">
                <a:solidFill>
                  <a:schemeClr val="bg1"/>
                </a:solidFill>
                <a:latin typeface="Adobe Garamond Pro Bold" panose="02020702060506020403" pitchFamily="18" charset="0"/>
                <a:cs typeface="Times New Roman" panose="02020603050405020304" pitchFamily="18" charset="0"/>
              </a:rPr>
              <a:t>awal</a:t>
            </a:r>
            <a:r>
              <a:rPr lang="en-US" sz="2000" dirty="0">
                <a:solidFill>
                  <a:schemeClr val="bg1"/>
                </a:solidFill>
                <a:latin typeface="Adobe Garamond Pro Bold" panose="02020702060506020403" pitchFamily="18" charset="0"/>
                <a:cs typeface="Times New Roman" panose="02020603050405020304" pitchFamily="18" charset="0"/>
              </a:rPr>
              <a:t>.</a:t>
            </a:r>
            <a:endParaRPr lang="en-ID" sz="2000" dirty="0">
              <a:solidFill>
                <a:schemeClr val="bg1"/>
              </a:solidFill>
              <a:latin typeface="Adobe Garamond Pro Bold" panose="02020702060506020403" pitchFamily="18" charset="0"/>
              <a:cs typeface="Times New Roman" panose="02020603050405020304" pitchFamily="18" charset="0"/>
            </a:endParaRPr>
          </a:p>
        </p:txBody>
      </p:sp>
    </p:spTree>
    <p:extLst>
      <p:ext uri="{BB962C8B-B14F-4D97-AF65-F5344CB8AC3E}">
        <p14:creationId xmlns:p14="http://schemas.microsoft.com/office/powerpoint/2010/main" val="71438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Maka akan muncul hasil seperti ini.</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kemudian kita deploy dan jalan kan seperti yang sebelum nya yang menggunakan wallet metamask atau wallet dari remix. </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060FE749-FEE7-4A11-8565-E26C36907561}"/>
              </a:ext>
            </a:extLst>
          </p:cNvPr>
          <p:cNvPicPr>
            <a:picLocks noChangeAspect="1"/>
          </p:cNvPicPr>
          <p:nvPr/>
        </p:nvPicPr>
        <p:blipFill>
          <a:blip r:embed="rId2"/>
          <a:stretch>
            <a:fillRect/>
          </a:stretch>
        </p:blipFill>
        <p:spPr>
          <a:xfrm>
            <a:off x="4290341" y="482599"/>
            <a:ext cx="3760470" cy="4178300"/>
          </a:xfrm>
          <a:prstGeom prst="rect">
            <a:avLst/>
          </a:prstGeom>
        </p:spPr>
      </p:pic>
    </p:spTree>
    <p:extLst>
      <p:ext uri="{BB962C8B-B14F-4D97-AF65-F5344CB8AC3E}">
        <p14:creationId xmlns:p14="http://schemas.microsoft.com/office/powerpoint/2010/main" val="33253072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7046F-89C4-42B4-8E42-76E7DDD2BB31}"/>
              </a:ext>
            </a:extLst>
          </p:cNvPr>
          <p:cNvPicPr>
            <a:picLocks noChangeAspect="1"/>
          </p:cNvPicPr>
          <p:nvPr/>
        </p:nvPicPr>
        <p:blipFill rotWithShape="1">
          <a:blip r:embed="rId3"/>
          <a:srcRect r="51333" b="-1"/>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Aft>
                <a:spcPts val="600"/>
              </a:spcAft>
              <a:buClr>
                <a:schemeClr val="tx2"/>
              </a:buClr>
              <a:buSzPct val="70000"/>
              <a:buFont typeface="Wingdings 2" charset="2"/>
              <a:buNone/>
            </a:pPr>
            <a:r>
              <a:rPr lang="en-US" sz="14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Understanding (Unsigned) Integers</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kita membuat file baru lagi di remix dengan isi coodingan seperti ini </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Ada dua hal penting untuk dilihat di sini:</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tidak diinisialisasi, tetapi seperti yang akan kita lihat sebentar lagi, masih memiliki nilai default</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publik secara otomatis membuat fungsi pengambil dalam soliditas.</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8108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E90A2-6D43-4673-84F8-67B91082F303}"/>
              </a:ext>
            </a:extLst>
          </p:cNvPr>
          <p:cNvPicPr>
            <a:picLocks noChangeAspect="1"/>
          </p:cNvPicPr>
          <p:nvPr/>
        </p:nvPicPr>
        <p:blipFill rotWithShape="1">
          <a:blip r:embed="rId3"/>
          <a:srcRect r="21333" b="-1"/>
          <a:stretch/>
        </p:blipFill>
        <p:spPr>
          <a:xfrm>
            <a:off x="20" y="10"/>
            <a:ext cx="9143980" cy="51434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061070" y="1028703"/>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Yang telah kita amati dari sini:</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Transaksi baru akan dikirim dan kita dapat melihatnya pada di konsol remix nya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Smart contract kita ini tersedia plugin “deploy dan run transaksi” sehingga kita dapat membatalkan nya </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3682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3CE87F-037F-4CA5-9557-A934137BF268}"/>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E6A655"/>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Disini kita bisa lihat bahwa interaksi nya sukses di jalan kan.</a:t>
            </a:r>
          </a:p>
        </p:txBody>
      </p:sp>
      <p:pic>
        <p:nvPicPr>
          <p:cNvPr id="4" name="Picture 3">
            <a:extLst>
              <a:ext uri="{FF2B5EF4-FFF2-40B4-BE49-F238E27FC236}">
                <a16:creationId xmlns:a16="http://schemas.microsoft.com/office/drawing/2014/main" id="{9BC3C77E-693B-496A-BF15-72E07C68C9AB}"/>
              </a:ext>
            </a:extLst>
          </p:cNvPr>
          <p:cNvPicPr>
            <a:picLocks noChangeAspect="1"/>
          </p:cNvPicPr>
          <p:nvPr/>
        </p:nvPicPr>
        <p:blipFill>
          <a:blip r:embed="rId3"/>
          <a:stretch>
            <a:fillRect/>
          </a:stretch>
        </p:blipFill>
        <p:spPr>
          <a:xfrm>
            <a:off x="482601" y="2467985"/>
            <a:ext cx="8195145" cy="1823418"/>
          </a:xfrm>
          <a:prstGeom prst="rect">
            <a:avLst/>
          </a:prstGeom>
        </p:spPr>
      </p:pic>
    </p:spTree>
    <p:extLst>
      <p:ext uri="{BB962C8B-B14F-4D97-AF65-F5344CB8AC3E}">
        <p14:creationId xmlns:p14="http://schemas.microsoft.com/office/powerpoint/2010/main" val="135274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421687" y="313027"/>
            <a:ext cx="4171167" cy="37078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3. Jika </a:t>
            </a:r>
            <a:r>
              <a:rPr lang="en-US" sz="2000" dirty="0" err="1">
                <a:solidFill>
                  <a:schemeClr val="bg1"/>
                </a:solidFill>
                <a:latin typeface="Adobe Garamond Pro Bold" panose="02020702060506020403" pitchFamily="18" charset="0"/>
              </a:rPr>
              <a:t>sudah</a:t>
            </a:r>
            <a:r>
              <a:rPr lang="en-US" sz="2000" dirty="0">
                <a:solidFill>
                  <a:schemeClr val="bg1"/>
                </a:solidFill>
                <a:latin typeface="Adobe Garamond Pro Bold" panose="02020702060506020403" pitchFamily="18" charset="0"/>
              </a:rPr>
              <a:t> login </a:t>
            </a:r>
            <a:r>
              <a:rPr lang="en-US" sz="2000" dirty="0" err="1">
                <a:solidFill>
                  <a:schemeClr val="bg1"/>
                </a:solidFill>
                <a:latin typeface="Adobe Garamond Pro Bold" panose="02020702060506020403" pitchFamily="18" charset="0"/>
              </a:rPr>
              <a:t>atau</a:t>
            </a:r>
            <a:r>
              <a:rPr lang="en-US" sz="2000" dirty="0">
                <a:solidFill>
                  <a:schemeClr val="bg1"/>
                </a:solidFill>
                <a:latin typeface="Adobe Garamond Pro Bold" panose="02020702060506020403" pitchFamily="18" charset="0"/>
              </a:rPr>
              <a:t> daftar di </a:t>
            </a:r>
            <a:r>
              <a:rPr lang="en-US" sz="2000" dirty="0" err="1">
                <a:solidFill>
                  <a:schemeClr val="bg1"/>
                </a:solidFill>
                <a:latin typeface="Adobe Garamond Pro Bold" panose="02020702060506020403" pitchFamily="18" charset="0"/>
              </a:rPr>
              <a:t>metamask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tampilan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pPr marL="1339850"/>
            <a:r>
              <a:rPr lang="en-US" sz="2000" dirty="0">
                <a:solidFill>
                  <a:schemeClr val="bg1"/>
                </a:solidFill>
                <a:latin typeface="Adobe Garamond Pro Bold" panose="02020702060506020403" pitchFamily="18" charset="0"/>
              </a:rPr>
              <a:t>4. </a:t>
            </a:r>
            <a:r>
              <a:rPr lang="en-US" sz="2000" dirty="0" err="1">
                <a:solidFill>
                  <a:schemeClr val="bg1"/>
                </a:solidFill>
                <a:latin typeface="Adobe Garamond Pro Bold" panose="02020702060506020403" pitchFamily="18" charset="0"/>
              </a:rPr>
              <a:t>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menu </a:t>
            </a:r>
            <a:r>
              <a:rPr lang="en-US" sz="2000" dirty="0" err="1">
                <a:solidFill>
                  <a:schemeClr val="bg1"/>
                </a:solidFill>
                <a:latin typeface="Adobe Garamond Pro Bold" panose="02020702060506020403" pitchFamily="18" charset="0"/>
              </a:rPr>
              <a:t>profil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profil</a:t>
            </a:r>
            <a:r>
              <a:rPr lang="en-US" sz="2000" dirty="0">
                <a:solidFill>
                  <a:schemeClr val="bg1"/>
                </a:solidFill>
                <a:latin typeface="Adobe Garamond Pro Bold" panose="02020702060506020403" pitchFamily="18" charset="0"/>
              </a:rPr>
              <a:t> –advance- </a:t>
            </a:r>
            <a:r>
              <a:rPr lang="en-US" sz="2000" dirty="0" err="1">
                <a:solidFill>
                  <a:schemeClr val="bg1"/>
                </a:solidFill>
                <a:latin typeface="Adobe Garamond Pro Bold" panose="02020702060506020403" pitchFamily="18" charset="0"/>
              </a:rPr>
              <a:t>cari</a:t>
            </a:r>
            <a:r>
              <a:rPr lang="en-US" sz="2000" dirty="0">
                <a:solidFill>
                  <a:schemeClr val="bg1"/>
                </a:solidFill>
                <a:latin typeface="Adobe Garamond Pro Bold" panose="02020702060506020403" pitchFamily="18" charset="0"/>
              </a:rPr>
              <a:t> show test network</a:t>
            </a:r>
            <a:endParaRPr lang="en-ID" sz="2000" dirty="0">
              <a:solidFill>
                <a:schemeClr val="bg1"/>
              </a:solidFill>
              <a:latin typeface="Adobe Garamond Pro Bold" panose="02020702060506020403" pitchFamily="18" charset="0"/>
            </a:endParaRPr>
          </a:p>
        </p:txBody>
      </p:sp>
      <p:pic>
        <p:nvPicPr>
          <p:cNvPr id="12" name="Picture 11">
            <a:extLst>
              <a:ext uri="{FF2B5EF4-FFF2-40B4-BE49-F238E27FC236}">
                <a16:creationId xmlns:a16="http://schemas.microsoft.com/office/drawing/2014/main" id="{99934428-1308-4B03-8D41-A44665BF68A5}"/>
              </a:ext>
            </a:extLst>
          </p:cNvPr>
          <p:cNvPicPr>
            <a:picLocks noChangeAspect="1"/>
          </p:cNvPicPr>
          <p:nvPr/>
        </p:nvPicPr>
        <p:blipFill>
          <a:blip r:embed="rId2"/>
          <a:stretch>
            <a:fillRect/>
          </a:stretch>
        </p:blipFill>
        <p:spPr>
          <a:xfrm>
            <a:off x="5190722" y="2262899"/>
            <a:ext cx="2114953" cy="2776080"/>
          </a:xfrm>
          <a:prstGeom prst="rect">
            <a:avLst/>
          </a:prstGeom>
        </p:spPr>
      </p:pic>
      <p:pic>
        <p:nvPicPr>
          <p:cNvPr id="14" name="Picture 13">
            <a:extLst>
              <a:ext uri="{FF2B5EF4-FFF2-40B4-BE49-F238E27FC236}">
                <a16:creationId xmlns:a16="http://schemas.microsoft.com/office/drawing/2014/main" id="{24C61ABC-F727-4EEB-B42D-B2F74FDEE81C}"/>
              </a:ext>
            </a:extLst>
          </p:cNvPr>
          <p:cNvPicPr>
            <a:picLocks noChangeAspect="1"/>
          </p:cNvPicPr>
          <p:nvPr/>
        </p:nvPicPr>
        <p:blipFill rotWithShape="1">
          <a:blip r:embed="rId3"/>
          <a:srcRect l="-4328" t="15026" r="-1" b="-1"/>
          <a:stretch/>
        </p:blipFill>
        <p:spPr>
          <a:xfrm>
            <a:off x="6943726" y="2324100"/>
            <a:ext cx="247650" cy="228600"/>
          </a:xfrm>
          <a:prstGeom prst="rect">
            <a:avLst/>
          </a:prstGeom>
        </p:spPr>
      </p:pic>
      <p:pic>
        <p:nvPicPr>
          <p:cNvPr id="16" name="Picture 15">
            <a:extLst>
              <a:ext uri="{FF2B5EF4-FFF2-40B4-BE49-F238E27FC236}">
                <a16:creationId xmlns:a16="http://schemas.microsoft.com/office/drawing/2014/main" id="{20F9597D-1B9C-402B-AE74-5A2C4C315455}"/>
              </a:ext>
            </a:extLst>
          </p:cNvPr>
          <p:cNvPicPr>
            <a:picLocks noChangeAspect="1"/>
          </p:cNvPicPr>
          <p:nvPr/>
        </p:nvPicPr>
        <p:blipFill>
          <a:blip r:embed="rId4"/>
          <a:stretch>
            <a:fillRect/>
          </a:stretch>
        </p:blipFill>
        <p:spPr>
          <a:xfrm>
            <a:off x="98426" y="88900"/>
            <a:ext cx="2235199" cy="3931957"/>
          </a:xfrm>
          <a:prstGeom prst="rect">
            <a:avLst/>
          </a:prstGeom>
        </p:spPr>
      </p:pic>
      <p:pic>
        <p:nvPicPr>
          <p:cNvPr id="18" name="Picture 17">
            <a:extLst>
              <a:ext uri="{FF2B5EF4-FFF2-40B4-BE49-F238E27FC236}">
                <a16:creationId xmlns:a16="http://schemas.microsoft.com/office/drawing/2014/main" id="{E142FD8A-9C87-4D7D-A32D-FBA787951547}"/>
              </a:ext>
            </a:extLst>
          </p:cNvPr>
          <p:cNvPicPr>
            <a:picLocks noChangeAspect="1"/>
          </p:cNvPicPr>
          <p:nvPr/>
        </p:nvPicPr>
        <p:blipFill>
          <a:blip r:embed="rId5"/>
          <a:stretch>
            <a:fillRect/>
          </a:stretch>
        </p:blipFill>
        <p:spPr>
          <a:xfrm>
            <a:off x="2412906" y="88900"/>
            <a:ext cx="2324526" cy="3931957"/>
          </a:xfrm>
          <a:prstGeom prst="rect">
            <a:avLst/>
          </a:prstGeom>
        </p:spPr>
      </p:pic>
    </p:spTree>
    <p:extLst>
      <p:ext uri="{BB962C8B-B14F-4D97-AF65-F5344CB8AC3E}">
        <p14:creationId xmlns:p14="http://schemas.microsoft.com/office/powerpoint/2010/main" val="19097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85800" y="1498599"/>
            <a:ext cx="3250224" cy="2640807"/>
          </a:xfrm>
          <a:prstGeom prst="rect">
            <a:avLst/>
          </a:prstGeom>
        </p:spPr>
      </p:pic>
      <p:pic>
        <p:nvPicPr>
          <p:cNvPr id="8" name="Picture 7">
            <a:extLst>
              <a:ext uri="{FF2B5EF4-FFF2-40B4-BE49-F238E27FC236}">
                <a16:creationId xmlns:a16="http://schemas.microsoft.com/office/drawing/2014/main" id="{F9703EAE-0241-4CEF-B110-DC59B3DDC31F}"/>
              </a:ext>
            </a:extLst>
          </p:cNvPr>
          <p:cNvPicPr>
            <a:picLocks noChangeAspect="1"/>
          </p:cNvPicPr>
          <p:nvPr/>
        </p:nvPicPr>
        <p:blipFill rotWithShape="1">
          <a:blip r:embed="rId4"/>
          <a:srcRect l="18421" r="31213" b="2"/>
          <a:stretch/>
        </p:blipFill>
        <p:spPr>
          <a:xfrm>
            <a:off x="785070" y="1597250"/>
            <a:ext cx="3049098" cy="2443504"/>
          </a:xfrm>
          <a:prstGeom prst="rect">
            <a:avLst/>
          </a:prstGeom>
        </p:spPr>
      </p:pic>
      <p:sp>
        <p:nvSpPr>
          <p:cNvPr id="7" name="TextBox 6">
            <a:extLst>
              <a:ext uri="{FF2B5EF4-FFF2-40B4-BE49-F238E27FC236}">
                <a16:creationId xmlns:a16="http://schemas.microsoft.com/office/drawing/2014/main" id="{CAFE7528-580A-4A7D-8932-C3F46CDDEE6B}"/>
              </a:ext>
            </a:extLst>
          </p:cNvPr>
          <p:cNvSpPr txBox="1"/>
          <p:nvPr/>
        </p:nvSpPr>
        <p:spPr>
          <a:xfrm>
            <a:off x="4292146" y="1299336"/>
            <a:ext cx="4159704" cy="3044064"/>
          </a:xfrm>
          <a:prstGeom prst="rect">
            <a:avLst/>
          </a:prstGeom>
        </p:spPr>
        <p:txBody>
          <a:bodyPr vert="horz" lIns="91440" tIns="45720" rIns="91440" bIns="45720" rtlCol="0" anchor="ctr">
            <a:normAutofit/>
          </a:bodyPr>
          <a:lstStyle/>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interaksi klik “myUnit” akan tetapi pada saat interaksi smart contrac kita ini remix akan otomatis interaksi nya. </a:t>
            </a:r>
          </a:p>
          <a:p>
            <a:pPr>
              <a:spcBef>
                <a:spcPct val="20000"/>
              </a:spcBef>
              <a:spcAft>
                <a:spcPts val="600"/>
              </a:spcAft>
              <a:buClr>
                <a:srgbClr val="EFB06B"/>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Saat kita klik “myUnit” kita akan memanggil fungsi pengambil yang dibuat secara otomatis dari variable public tersebut</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13694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961" y="723897"/>
            <a:ext cx="2764045" cy="372884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6B8FEF-36E2-40C3-BFC1-AFCF0670311A}"/>
              </a:ext>
            </a:extLst>
          </p:cNvPr>
          <p:cNvPicPr>
            <a:picLocks noChangeAspect="1"/>
          </p:cNvPicPr>
          <p:nvPr/>
        </p:nvPicPr>
        <p:blipFill rotWithShape="1">
          <a:blip r:embed="rId3"/>
          <a:srcRect l="3880" b="11214"/>
          <a:stretch/>
        </p:blipFill>
        <p:spPr>
          <a:xfrm>
            <a:off x="832737" y="1386159"/>
            <a:ext cx="2548239" cy="600220"/>
          </a:xfrm>
          <a:prstGeom prst="rect">
            <a:avLst/>
          </a:prstGeom>
        </p:spPr>
      </p:pic>
      <p:pic>
        <p:nvPicPr>
          <p:cNvPr id="9" name="Picture 8">
            <a:extLst>
              <a:ext uri="{FF2B5EF4-FFF2-40B4-BE49-F238E27FC236}">
                <a16:creationId xmlns:a16="http://schemas.microsoft.com/office/drawing/2014/main" id="{280B6485-EFDC-418A-91DD-6F27BF5A20F3}"/>
              </a:ext>
            </a:extLst>
          </p:cNvPr>
          <p:cNvPicPr>
            <a:picLocks noChangeAspect="1"/>
          </p:cNvPicPr>
          <p:nvPr/>
        </p:nvPicPr>
        <p:blipFill rotWithShape="1">
          <a:blip r:embed="rId4"/>
          <a:srcRect b="7246"/>
          <a:stretch/>
        </p:blipFill>
        <p:spPr>
          <a:xfrm>
            <a:off x="1285847" y="2648641"/>
            <a:ext cx="1642018" cy="1689946"/>
          </a:xfrm>
          <a:prstGeom prst="rect">
            <a:avLst/>
          </a:prstGeom>
        </p:spPr>
      </p:pic>
      <p:sp>
        <p:nvSpPr>
          <p:cNvPr id="7" name="TextBox 6">
            <a:extLst>
              <a:ext uri="{FF2B5EF4-FFF2-40B4-BE49-F238E27FC236}">
                <a16:creationId xmlns:a16="http://schemas.microsoft.com/office/drawing/2014/main" id="{F0C683E3-EE02-4F2B-9B90-D803560963D4}"/>
              </a:ext>
            </a:extLst>
          </p:cNvPr>
          <p:cNvSpPr txBox="1"/>
          <p:nvPr/>
        </p:nvSpPr>
        <p:spPr>
          <a:xfrm>
            <a:off x="3859620" y="1454150"/>
            <a:ext cx="4483554" cy="2998587"/>
          </a:xfrm>
          <a:prstGeom prst="rect">
            <a:avLst/>
          </a:prstGeom>
        </p:spPr>
        <p:txBody>
          <a:bodyPr vert="horz" lIns="91440" tIns="45720" rIns="91440" bIns="45720" rtlCol="0" anchor="t">
            <a:normAutofit/>
          </a:bodyPr>
          <a:lstStyle/>
          <a:p>
            <a:pPr>
              <a:spcBef>
                <a:spcPct val="20000"/>
              </a:spcBef>
              <a:spcAft>
                <a:spcPts val="600"/>
              </a:spcAft>
              <a:buClr>
                <a:srgbClr val="EDA243"/>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Write a setter function </a:t>
            </a: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koodingan kita menambahkan sebuah fungsi baru </a:t>
            </a:r>
          </a:p>
          <a:p>
            <a:pPr marL="457200" indent="-457200">
              <a:spcBef>
                <a:spcPct val="20000"/>
              </a:spcBef>
              <a:spcAft>
                <a:spcPts val="600"/>
              </a:spcAft>
              <a:buClr>
                <a:srgbClr val="EDA243"/>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dimana ada transaksi lama(atas) dan baru(bawah) kita dapat mehilangkan transaksi lama dan pakai transaksi baru </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9556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19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0"/>
            <a:ext cx="3675888" cy="3024378"/>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B48A27A-09B2-4AA0-A922-BFF6C418178E}"/>
              </a:ext>
            </a:extLst>
          </p:cNvPr>
          <p:cNvPicPr>
            <a:picLocks noChangeAspect="1"/>
          </p:cNvPicPr>
          <p:nvPr/>
        </p:nvPicPr>
        <p:blipFill rotWithShape="1">
          <a:blip r:embed="rId3"/>
          <a:srcRect t="85" r="4" b="1562"/>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7" name="Freeform: Shape 16">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3180936"/>
            <a:ext cx="3675888" cy="1962564"/>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575AB9F5-5F80-43CD-A5D7-4BA79FB80BEA}"/>
              </a:ext>
            </a:extLst>
          </p:cNvPr>
          <p:cNvPicPr>
            <a:picLocks noChangeAspect="1"/>
          </p:cNvPicPr>
          <p:nvPr/>
        </p:nvPicPr>
        <p:blipFill rotWithShape="1">
          <a:blip r:embed="rId4"/>
          <a:srcRect t="15444" r="3" b="10876"/>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transaksi baru ini kita klik “set myUnit” maka akan output nya menjadi 0</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990600"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isi kolom myUnit nya “5” lalu klik set myUnit</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860037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C7719-C39A-48C5-A336-51235CA18CB3}"/>
              </a:ext>
            </a:extLst>
          </p:cNvPr>
          <p:cNvPicPr>
            <a:picLocks noChangeAspect="1"/>
          </p:cNvPicPr>
          <p:nvPr/>
        </p:nvPicPr>
        <p:blipFill>
          <a:blip r:embed="rId3"/>
          <a:stretch>
            <a:fillRect/>
          </a:stretch>
        </p:blipFill>
        <p:spPr>
          <a:xfrm>
            <a:off x="482601" y="761374"/>
            <a:ext cx="8195145" cy="1720981"/>
          </a:xfrm>
          <a:prstGeom prst="rect">
            <a:avLst/>
          </a:prstGeom>
        </p:spPr>
      </p:pic>
      <p:sp>
        <p:nvSpPr>
          <p:cNvPr id="7" name="TextBox 6">
            <a:extLst>
              <a:ext uri="{FF2B5EF4-FFF2-40B4-BE49-F238E27FC236}">
                <a16:creationId xmlns:a16="http://schemas.microsoft.com/office/drawing/2014/main" id="{2143C883-C12C-4A95-B9BD-7F3A720B569C}"/>
              </a:ext>
            </a:extLst>
          </p:cNvPr>
          <p:cNvSpPr txBox="1"/>
          <p:nvPr/>
        </p:nvSpPr>
        <p:spPr>
          <a:xfrm>
            <a:off x="3854826" y="3156165"/>
            <a:ext cx="4822920" cy="1387988"/>
          </a:xfrm>
          <a:prstGeom prst="rect">
            <a:avLst/>
          </a:prstGeom>
        </p:spPr>
        <p:txBody>
          <a:bodyPr vert="horz" lIns="91440" tIns="45720" rIns="91440" bIns="45720" rtlCol="0" anchor="ctr">
            <a:normAutofit/>
          </a:bodyPr>
          <a:lstStyle/>
          <a:p>
            <a:pPr marL="342900" indent="-342900">
              <a:spcBef>
                <a:spcPct val="20000"/>
              </a:spcBef>
              <a:spcAft>
                <a:spcPts val="600"/>
              </a:spcAft>
              <a:buClr>
                <a:srgbClr val="03BEF3"/>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ini adalah hasil transaksi nya </a:t>
            </a:r>
          </a:p>
        </p:txBody>
      </p:sp>
    </p:spTree>
    <p:extLst>
      <p:ext uri="{BB962C8B-B14F-4D97-AF65-F5344CB8AC3E}">
        <p14:creationId xmlns:p14="http://schemas.microsoft.com/office/powerpoint/2010/main" val="2219086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236513" y="1255257"/>
            <a:ext cx="4060956"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myUnit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hanya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membaca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nilai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tidak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ada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transaksi</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dikirim</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jaringan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melainkan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panggilan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tersebut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sehingga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melihat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hasil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gambar</a:t>
            </a:r>
            <a:r>
              <a:rPr lang="en-US" sz="2000" dirty="0">
                <a:solidFill>
                  <a:schemeClr val="bg1"/>
                </a:solidFill>
                <a:latin typeface="Adobe Garamond Pro Bold" panose="02020702060506020403" pitchFamily="18" charset="0"/>
              </a:rPr>
              <a:t> di </a:t>
            </a:r>
            <a:r>
              <a:rPr lang="en-US" sz="2000" dirty="0" err="1">
                <a:solidFill>
                  <a:schemeClr val="bg1"/>
                </a:solidFill>
                <a:latin typeface="Adobe Garamond Pro Bold" panose="02020702060506020403" pitchFamily="18" charset="0"/>
              </a:rPr>
              <a:t>bawah</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9633375E-C11A-4E13-99F9-A67BA6B02EDD}"/>
              </a:ext>
            </a:extLst>
          </p:cNvPr>
          <p:cNvPicPr>
            <a:picLocks noChangeAspect="1"/>
          </p:cNvPicPr>
          <p:nvPr/>
        </p:nvPicPr>
        <p:blipFill>
          <a:blip r:embed="rId2"/>
          <a:stretch>
            <a:fillRect/>
          </a:stretch>
        </p:blipFill>
        <p:spPr>
          <a:xfrm>
            <a:off x="334010" y="855430"/>
            <a:ext cx="2614930" cy="2097279"/>
          </a:xfrm>
          <a:prstGeom prst="rect">
            <a:avLst/>
          </a:prstGeom>
        </p:spPr>
      </p:pic>
      <p:pic>
        <p:nvPicPr>
          <p:cNvPr id="7" name="Picture 6">
            <a:extLst>
              <a:ext uri="{FF2B5EF4-FFF2-40B4-BE49-F238E27FC236}">
                <a16:creationId xmlns:a16="http://schemas.microsoft.com/office/drawing/2014/main" id="{99E88715-AE6B-4F62-ADC0-FFC496A8B827}"/>
              </a:ext>
            </a:extLst>
          </p:cNvPr>
          <p:cNvPicPr>
            <a:picLocks noChangeAspect="1"/>
          </p:cNvPicPr>
          <p:nvPr/>
        </p:nvPicPr>
        <p:blipFill>
          <a:blip r:embed="rId3"/>
          <a:stretch>
            <a:fillRect/>
          </a:stretch>
        </p:blipFill>
        <p:spPr>
          <a:xfrm>
            <a:off x="2399359" y="3239430"/>
            <a:ext cx="6744641" cy="323895"/>
          </a:xfrm>
          <a:prstGeom prst="rect">
            <a:avLst/>
          </a:prstGeom>
        </p:spPr>
      </p:pic>
    </p:spTree>
    <p:extLst>
      <p:ext uri="{BB962C8B-B14F-4D97-AF65-F5344CB8AC3E}">
        <p14:creationId xmlns:p14="http://schemas.microsoft.com/office/powerpoint/2010/main" val="399810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descr="Angled shot of pen on a graph">
            <a:extLst>
              <a:ext uri="{FF2B5EF4-FFF2-40B4-BE49-F238E27FC236}">
                <a16:creationId xmlns:a16="http://schemas.microsoft.com/office/drawing/2014/main" id="{3FD3F497-D8D3-9286-EF3A-3013F75B1655}"/>
              </a:ext>
            </a:extLst>
          </p:cNvPr>
          <p:cNvPicPr>
            <a:picLocks noChangeAspect="1"/>
          </p:cNvPicPr>
          <p:nvPr/>
        </p:nvPicPr>
        <p:blipFill rotWithShape="1">
          <a:blip r:embed="rId3"/>
          <a:srcRect l="1600" r="39066"/>
          <a:stretch/>
        </p:blipFill>
        <p:spPr>
          <a:xfrm>
            <a:off x="-6466" y="10"/>
            <a:ext cx="4571999" cy="51434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7" name="TextBox 6">
            <a:extLst>
              <a:ext uri="{FF2B5EF4-FFF2-40B4-BE49-F238E27FC236}">
                <a16:creationId xmlns:a16="http://schemas.microsoft.com/office/drawing/2014/main" id="{16F8C4F4-455E-4442-B20D-EBE43BE4A983}"/>
              </a:ext>
            </a:extLst>
          </p:cNvPr>
          <p:cNvSpPr txBox="1"/>
          <p:nvPr/>
        </p:nvSpPr>
        <p:spPr>
          <a:xfrm>
            <a:off x="5175369" y="1299336"/>
            <a:ext cx="3302697" cy="3044064"/>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Transaction vs Call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transaction is necessary, if a value in a Smart Contract needs to be updated (writing to state). A call is done, if a value is</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read. Transactions cost Ether (gas), need to be mined and therefore take a while until the value is reflected, which you will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see later. Calls are virtually free and instant.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Great! Now you know the basic workflow, how to deploy and how to update your code during development. But working only</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Integers is a bit boring. Let's level up a bit and learn some more types before doing our first project.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Please note: In the next sections I will silently assume you are deploying a version of a Smart Contract and delete the old</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instance, whenever we do some changes. I recommend repeating this a few times so you don't forget it.</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44770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4BAFE-EB12-4F8A-BF3C-20AC17E9B7E9}"/>
              </a:ext>
            </a:extLst>
          </p:cNvPr>
          <p:cNvPicPr>
            <a:picLocks noChangeAspect="1"/>
          </p:cNvPicPr>
          <p:nvPr/>
        </p:nvPicPr>
        <p:blipFill rotWithShape="1">
          <a:blip r:embed="rId3"/>
          <a:srcRect r="15999" b="-1"/>
          <a:stretch/>
        </p:blipFill>
        <p:spPr>
          <a:xfrm>
            <a:off x="20" y="10"/>
            <a:ext cx="9143980" cy="51434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061070" y="1028703"/>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Boolean Types in Solidity</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ngooding seperti syntax tersebut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melakukan deploy</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Boolean ini melakukan melihat bahwa variable diinisialisasi dengan nilai defaultnya apakay true atau false</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9052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9434D4-95FA-4326-AE2B-4CE3DF847155}"/>
              </a:ext>
            </a:extLst>
          </p:cNvPr>
          <p:cNvPicPr>
            <a:picLocks noChangeAspect="1"/>
          </p:cNvPicPr>
          <p:nvPr/>
        </p:nvPicPr>
        <p:blipFill rotWithShape="1">
          <a:blip r:embed="rId3"/>
          <a:srcRect t="3465" r="3" b="14315"/>
          <a:stretch/>
        </p:blipFill>
        <p:spPr>
          <a:xfrm>
            <a:off x="-6466" y="10"/>
            <a:ext cx="4571999" cy="2537450"/>
          </a:xfrm>
          <a:prstGeom prst="rect">
            <a:avLst/>
          </a:prstGeom>
        </p:spPr>
      </p:pic>
      <p:pic>
        <p:nvPicPr>
          <p:cNvPr id="4" name="Picture 3">
            <a:extLst>
              <a:ext uri="{FF2B5EF4-FFF2-40B4-BE49-F238E27FC236}">
                <a16:creationId xmlns:a16="http://schemas.microsoft.com/office/drawing/2014/main" id="{388AD826-9BD0-4C89-B0C5-44AC94B968B0}"/>
              </a:ext>
            </a:extLst>
          </p:cNvPr>
          <p:cNvPicPr>
            <a:picLocks noChangeAspect="1"/>
          </p:cNvPicPr>
          <p:nvPr/>
        </p:nvPicPr>
        <p:blipFill rotWithShape="1">
          <a:blip r:embed="rId4"/>
          <a:srcRect t="8869" r="-1" b="12781"/>
          <a:stretch/>
        </p:blipFill>
        <p:spPr>
          <a:xfrm>
            <a:off x="-7985" y="2571750"/>
            <a:ext cx="4571999" cy="257175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deploy kita klik myBool apakah berisi false atau true</a:t>
            </a:r>
          </a:p>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kita isikan dengan kata true lalu klik setMyBool dan klik myBool maka akan seperti gambar di bawah nya </a:t>
            </a:r>
          </a:p>
          <a:p>
            <a:pPr marL="0" indent="0" defTabSz="457200">
              <a:spcAft>
                <a:spcPts val="600"/>
              </a:spcAft>
              <a:buClr>
                <a:schemeClr val="tx2"/>
              </a:buClr>
              <a:buSzPct val="70000"/>
              <a:buFont typeface="Wingdings 2" charset="2"/>
              <a:buNone/>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23900" defTabSz="457200">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pada operator Boolean ini memiliki operator standar yang kita inginkan “ Operator:!(negasi logis),&amp;&amp;(logis konjungsi,”dan”),||(disjungsi logis,”atau”),==(persamaan),!=(ketidaksetaraan). </a:t>
            </a:r>
          </a:p>
        </p:txBody>
      </p:sp>
    </p:spTree>
    <p:extLst>
      <p:ext uri="{BB962C8B-B14F-4D97-AF65-F5344CB8AC3E}">
        <p14:creationId xmlns:p14="http://schemas.microsoft.com/office/powerpoint/2010/main" val="113721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 y="-1"/>
            <a:ext cx="4566524" cy="5143501"/>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8585B74E-F9A8-4251-A5CA-142704BE7DC0}"/>
              </a:ext>
            </a:extLst>
          </p:cNvPr>
          <p:cNvSpPr txBox="1"/>
          <p:nvPr/>
        </p:nvSpPr>
        <p:spPr>
          <a:xfrm>
            <a:off x="4874076" y="839106"/>
            <a:ext cx="3787323" cy="3560761"/>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Overflow dan underflow</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Pada versi Solidity sebelumnya (sebelumnya Solidity 0.8.x) sebuah bilangan bulat akan secara otomatis berguling ke angka yang lebih rendah atau lebih tinggi. </a:t>
            </a:r>
          </a:p>
          <a:p>
            <a:pPr>
              <a:lnSpc>
                <a:spcPct val="90000"/>
              </a:lnSpc>
              <a:spcBef>
                <a:spcPct val="20000"/>
              </a:spcBef>
              <a:spcAft>
                <a:spcPts val="600"/>
              </a:spcAft>
              <a:buClr>
                <a:schemeClr val="tx2"/>
              </a:buClr>
              <a:buSzPct val="70000"/>
              <a:buFont typeface="Wingdings 2" charset="2"/>
            </a:pPr>
            <a:endParaRPr lang="en-US" sz="1500">
              <a:ln>
                <a:solidFill>
                  <a:schemeClr val="bg1">
                    <a:lumMod val="75000"/>
                    <a:lumOff val="25000"/>
                    <a:alpha val="10000"/>
                  </a:schemeClr>
                </a:solidFill>
              </a:ln>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Jika anda akan mengurangi 0 dengan 1 (0-1) pada bilangan bulat yang tidak ditandatangani, hasilnya tidak akan menjadi -1, atau kesalahan, hasilnya akan sederhana:</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MAX(Uint).</a:t>
            </a:r>
          </a:p>
        </p:txBody>
      </p:sp>
    </p:spTree>
    <p:extLst>
      <p:ext uri="{BB962C8B-B14F-4D97-AF65-F5344CB8AC3E}">
        <p14:creationId xmlns:p14="http://schemas.microsoft.com/office/powerpoint/2010/main" val="4079576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19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0"/>
            <a:ext cx="3675888" cy="3024378"/>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6AB1927-D8D6-4B8A-99DF-704D2BCF8705}"/>
              </a:ext>
            </a:extLst>
          </p:cNvPr>
          <p:cNvPicPr>
            <a:picLocks noChangeAspect="1"/>
          </p:cNvPicPr>
          <p:nvPr/>
        </p:nvPicPr>
        <p:blipFill rotWithShape="1">
          <a:blip r:embed="rId3"/>
          <a:srcRect l="3218" r="5570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7" name="Freeform: Shape 16">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3180936"/>
            <a:ext cx="3675888" cy="1962564"/>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3FA2F254-967D-456E-8C5A-8D31CB487ECE}"/>
              </a:ext>
            </a:extLst>
          </p:cNvPr>
          <p:cNvPicPr>
            <a:picLocks noChangeAspect="1"/>
          </p:cNvPicPr>
          <p:nvPr/>
        </p:nvPicPr>
        <p:blipFill rotWithShape="1">
          <a:blip r:embed="rId4"/>
          <a:srcRect t="15247" r="3" b="20300"/>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membuat file baru, dengan berisi syntax seperti berikut.</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apa hasil nya saat kita memanggil penurunan maka hasil awal nya “myUint8 adalah 0:”</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61016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3DBA5AD-10C8-4C9E-A2E4-37834152A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07" y="580035"/>
            <a:ext cx="2400300" cy="20574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82D5BBD-2E3A-4545-8A47-17B8FDE0FCCF}"/>
              </a:ext>
            </a:extLst>
          </p:cNvPr>
          <p:cNvPicPr>
            <a:picLocks noChangeAspect="1"/>
          </p:cNvPicPr>
          <p:nvPr/>
        </p:nvPicPr>
        <p:blipFill>
          <a:blip r:embed="rId3"/>
          <a:stretch>
            <a:fillRect/>
          </a:stretch>
        </p:blipFill>
        <p:spPr>
          <a:xfrm>
            <a:off x="855576" y="963660"/>
            <a:ext cx="2039763" cy="1290149"/>
          </a:xfrm>
          <a:prstGeom prst="rect">
            <a:avLst/>
          </a:prstGeom>
        </p:spPr>
      </p:pic>
      <p:sp>
        <p:nvSpPr>
          <p:cNvPr id="26" name="Rectangle 25">
            <a:extLst>
              <a:ext uri="{FF2B5EF4-FFF2-40B4-BE49-F238E27FC236}">
                <a16:creationId xmlns:a16="http://schemas.microsoft.com/office/drawing/2014/main" id="{FEF67420-C2EF-496D-8511-54DA2D6E3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627" y="580035"/>
            <a:ext cx="2400300" cy="20574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3CBF7A-20D6-4C26-B326-7602B325844F}"/>
              </a:ext>
            </a:extLst>
          </p:cNvPr>
          <p:cNvPicPr>
            <a:picLocks noChangeAspect="1"/>
          </p:cNvPicPr>
          <p:nvPr/>
        </p:nvPicPr>
        <p:blipFill>
          <a:blip r:embed="rId4"/>
          <a:stretch>
            <a:fillRect/>
          </a:stretch>
        </p:blipFill>
        <p:spPr>
          <a:xfrm>
            <a:off x="3978962" y="759318"/>
            <a:ext cx="1265631" cy="1698834"/>
          </a:xfrm>
          <a:prstGeom prst="rect">
            <a:avLst/>
          </a:prstGeom>
        </p:spPr>
      </p:pic>
      <p:sp>
        <p:nvSpPr>
          <p:cNvPr id="28" name="Rectangle 27">
            <a:extLst>
              <a:ext uri="{FF2B5EF4-FFF2-40B4-BE49-F238E27FC236}">
                <a16:creationId xmlns:a16="http://schemas.microsoft.com/office/drawing/2014/main" id="{3926F8AF-45D6-46BD-B4AF-64E8AA687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7948" y="569611"/>
            <a:ext cx="2400300" cy="20574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2EE37C-4B63-43D1-9ECF-6FB17E94D2B1}"/>
              </a:ext>
            </a:extLst>
          </p:cNvPr>
          <p:cNvPicPr>
            <a:picLocks noChangeAspect="1"/>
          </p:cNvPicPr>
          <p:nvPr/>
        </p:nvPicPr>
        <p:blipFill>
          <a:blip r:embed="rId5"/>
          <a:stretch>
            <a:fillRect/>
          </a:stretch>
        </p:blipFill>
        <p:spPr>
          <a:xfrm>
            <a:off x="6698581" y="743683"/>
            <a:ext cx="1299034" cy="1709256"/>
          </a:xfrm>
          <a:prstGeom prst="rect">
            <a:avLst/>
          </a:prstGeom>
        </p:spPr>
      </p:pic>
      <p:sp>
        <p:nvSpPr>
          <p:cNvPr id="9" name="Content Placeholder 2">
            <a:extLst>
              <a:ext uri="{FF2B5EF4-FFF2-40B4-BE49-F238E27FC236}">
                <a16:creationId xmlns:a16="http://schemas.microsoft.com/office/drawing/2014/main" id="{790A1C7E-4572-4917-8641-957AAF5C6510}"/>
              </a:ext>
            </a:extLst>
          </p:cNvPr>
          <p:cNvSpPr>
            <a:spLocks noGrp="1"/>
          </p:cNvSpPr>
          <p:nvPr>
            <p:ph idx="1"/>
          </p:nvPr>
        </p:nvSpPr>
        <p:spPr>
          <a:xfrm>
            <a:off x="3360873" y="2911243"/>
            <a:ext cx="5089794" cy="1432157"/>
          </a:xfrm>
        </p:spPr>
        <p:txBody>
          <a:bodyPr anchor="ctr">
            <a:normAutofit/>
          </a:bodyPr>
          <a:lstStyle/>
          <a:p>
            <a:r>
              <a:rPr lang="en-US">
                <a:latin typeface="Adobe Garamond Pro Bold" panose="02020702060506020403" pitchFamily="18" charset="0"/>
              </a:rPr>
              <a:t>5. Lalu </a:t>
            </a:r>
            <a:r>
              <a:rPr lang="en-US" err="1">
                <a:latin typeface="Adobe Garamond Pro Bold" panose="02020702060506020403" pitchFamily="18" charset="0"/>
              </a:rPr>
              <a:t>klik</a:t>
            </a:r>
            <a:r>
              <a:rPr lang="en-US">
                <a:latin typeface="Adobe Garamond Pro Bold" panose="02020702060506020403" pitchFamily="18" charset="0"/>
              </a:rPr>
              <a:t> </a:t>
            </a:r>
            <a:r>
              <a:rPr lang="en-US" err="1">
                <a:latin typeface="Adobe Garamond Pro Bold" panose="02020702060506020403" pitchFamily="18" charset="0"/>
              </a:rPr>
              <a:t>etherium</a:t>
            </a:r>
            <a:r>
              <a:rPr lang="en-US">
                <a:latin typeface="Adobe Garamond Pro Bold" panose="02020702060506020403" pitchFamily="18" charset="0"/>
              </a:rPr>
              <a:t> network dan </a:t>
            </a:r>
            <a:r>
              <a:rPr lang="en-US" err="1">
                <a:latin typeface="Adobe Garamond Pro Bold" panose="02020702060506020403" pitchFamily="18" charset="0"/>
              </a:rPr>
              <a:t>pilih</a:t>
            </a:r>
            <a:r>
              <a:rPr lang="en-US">
                <a:latin typeface="Adobe Garamond Pro Bold" panose="02020702060506020403" pitchFamily="18" charset="0"/>
              </a:rPr>
              <a:t> </a:t>
            </a:r>
            <a:r>
              <a:rPr lang="en-US" err="1">
                <a:latin typeface="Adobe Garamond Pro Bold" panose="02020702060506020403" pitchFamily="18" charset="0"/>
              </a:rPr>
              <a:t>goerli</a:t>
            </a:r>
            <a:r>
              <a:rPr lang="en-US">
                <a:latin typeface="Adobe Garamond Pro Bold" panose="02020702060506020403" pitchFamily="18" charset="0"/>
              </a:rPr>
              <a:t> test network </a:t>
            </a:r>
          </a:p>
          <a:p>
            <a:pPr marL="0" indent="0">
              <a:buNone/>
            </a:pPr>
            <a:endParaRPr lang="en-US">
              <a:latin typeface="Adobe Garamond Pro Bold" panose="02020702060506020403" pitchFamily="18" charset="0"/>
            </a:endParaRPr>
          </a:p>
          <a:p>
            <a:pPr marL="622300"/>
            <a:r>
              <a:rPr lang="en-US">
                <a:latin typeface="Adobe Garamond Pro Bold" panose="02020702060506020403" pitchFamily="18" charset="0"/>
              </a:rPr>
              <a:t>6. </a:t>
            </a:r>
            <a:r>
              <a:rPr lang="en-US" err="1">
                <a:latin typeface="Adobe Garamond Pro Bold" panose="02020702060506020403" pitchFamily="18" charset="0"/>
              </a:rPr>
              <a:t>Setelah</a:t>
            </a:r>
            <a:r>
              <a:rPr lang="en-US">
                <a:latin typeface="Adobe Garamond Pro Bold" panose="02020702060506020403" pitchFamily="18" charset="0"/>
              </a:rPr>
              <a:t> </a:t>
            </a:r>
            <a:r>
              <a:rPr lang="en-US" err="1">
                <a:latin typeface="Adobe Garamond Pro Bold" panose="02020702060506020403" pitchFamily="18" charset="0"/>
              </a:rPr>
              <a:t>itu</a:t>
            </a:r>
            <a:r>
              <a:rPr lang="en-US">
                <a:latin typeface="Adobe Garamond Pro Bold" panose="02020702060506020403" pitchFamily="18" charset="0"/>
              </a:rPr>
              <a:t> </a:t>
            </a:r>
            <a:r>
              <a:rPr lang="en-US" err="1">
                <a:latin typeface="Adobe Garamond Pro Bold" panose="02020702060506020403" pitchFamily="18" charset="0"/>
              </a:rPr>
              <a:t>klik</a:t>
            </a:r>
            <a:r>
              <a:rPr lang="en-US">
                <a:latin typeface="Adobe Garamond Pro Bold" panose="02020702060506020403" pitchFamily="18" charset="0"/>
              </a:rPr>
              <a:t> buy, </a:t>
            </a:r>
            <a:r>
              <a:rPr lang="en-US" err="1">
                <a:latin typeface="Adobe Garamond Pro Bold" panose="02020702060506020403" pitchFamily="18" charset="0"/>
              </a:rPr>
              <a:t>lalu</a:t>
            </a:r>
            <a:r>
              <a:rPr lang="en-US">
                <a:latin typeface="Adobe Garamond Pro Bold" panose="02020702060506020403" pitchFamily="18" charset="0"/>
              </a:rPr>
              <a:t> </a:t>
            </a:r>
            <a:r>
              <a:rPr lang="en-US" err="1">
                <a:latin typeface="Adobe Garamond Pro Bold" panose="02020702060506020403" pitchFamily="18" charset="0"/>
              </a:rPr>
              <a:t>klik</a:t>
            </a:r>
            <a:r>
              <a:rPr lang="en-US">
                <a:latin typeface="Adobe Garamond Pro Bold" panose="02020702060506020403" pitchFamily="18" charset="0"/>
              </a:rPr>
              <a:t> test faucet</a:t>
            </a:r>
            <a:endParaRPr lang="en-ID">
              <a:latin typeface="Adobe Garamond Pro Bold" panose="02020702060506020403" pitchFamily="18" charset="0"/>
            </a:endParaRPr>
          </a:p>
        </p:txBody>
      </p:sp>
    </p:spTree>
    <p:extLst>
      <p:ext uri="{BB962C8B-B14F-4D97-AF65-F5344CB8AC3E}">
        <p14:creationId xmlns:p14="http://schemas.microsoft.com/office/powerpoint/2010/main" val="37297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97348-EBB9-4DA3-98EE-33F4D29B6A69}"/>
              </a:ext>
            </a:extLst>
          </p:cNvPr>
          <p:cNvPicPr>
            <a:picLocks noChangeAspect="1"/>
          </p:cNvPicPr>
          <p:nvPr/>
        </p:nvPicPr>
        <p:blipFill rotWithShape="1">
          <a:blip r:embed="rId3"/>
          <a:srcRect r="26628" b="2"/>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itu kita klik decrement ini pada myUint8 akan berkurang satu sehingga seperti gambar in. maka transaksi berjalan dengan sempurna sehingga nilai myUint nya itu “255:”</a:t>
            </a:r>
          </a:p>
        </p:txBody>
      </p:sp>
    </p:spTree>
    <p:extLst>
      <p:ext uri="{BB962C8B-B14F-4D97-AF65-F5344CB8AC3E}">
        <p14:creationId xmlns:p14="http://schemas.microsoft.com/office/powerpoint/2010/main" val="2534959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961" y="723897"/>
            <a:ext cx="2764045" cy="372884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AD996C-C01F-4AA9-BA50-CE0A223E395C}"/>
              </a:ext>
            </a:extLst>
          </p:cNvPr>
          <p:cNvPicPr>
            <a:picLocks noChangeAspect="1"/>
          </p:cNvPicPr>
          <p:nvPr/>
        </p:nvPicPr>
        <p:blipFill>
          <a:blip r:embed="rId3"/>
          <a:stretch>
            <a:fillRect/>
          </a:stretch>
        </p:blipFill>
        <p:spPr>
          <a:xfrm>
            <a:off x="832737" y="1351813"/>
            <a:ext cx="2548239" cy="668912"/>
          </a:xfrm>
          <a:prstGeom prst="rect">
            <a:avLst/>
          </a:prstGeom>
        </p:spPr>
      </p:pic>
      <p:pic>
        <p:nvPicPr>
          <p:cNvPr id="4" name="Picture 3">
            <a:extLst>
              <a:ext uri="{FF2B5EF4-FFF2-40B4-BE49-F238E27FC236}">
                <a16:creationId xmlns:a16="http://schemas.microsoft.com/office/drawing/2014/main" id="{BD660731-B855-4074-B673-480382E0786C}"/>
              </a:ext>
            </a:extLst>
          </p:cNvPr>
          <p:cNvPicPr>
            <a:picLocks noChangeAspect="1"/>
          </p:cNvPicPr>
          <p:nvPr/>
        </p:nvPicPr>
        <p:blipFill>
          <a:blip r:embed="rId4"/>
          <a:stretch>
            <a:fillRect/>
          </a:stretch>
        </p:blipFill>
        <p:spPr>
          <a:xfrm>
            <a:off x="832737" y="3057228"/>
            <a:ext cx="2548239" cy="872771"/>
          </a:xfrm>
          <a:prstGeom prst="rect">
            <a:avLst/>
          </a:prstGeom>
        </p:spPr>
      </p:pic>
      <p:sp>
        <p:nvSpPr>
          <p:cNvPr id="8" name="TextBox 7">
            <a:extLst>
              <a:ext uri="{FF2B5EF4-FFF2-40B4-BE49-F238E27FC236}">
                <a16:creationId xmlns:a16="http://schemas.microsoft.com/office/drawing/2014/main" id="{CDD51B79-1546-450C-AF53-E82D6C08DA3B}"/>
              </a:ext>
            </a:extLst>
          </p:cNvPr>
          <p:cNvSpPr txBox="1"/>
          <p:nvPr/>
        </p:nvSpPr>
        <p:spPr>
          <a:xfrm>
            <a:off x="3859620" y="1454150"/>
            <a:ext cx="4483554" cy="2998587"/>
          </a:xfrm>
          <a:prstGeom prst="rect">
            <a:avLst/>
          </a:prstGeom>
        </p:spPr>
        <p:txBody>
          <a:bodyPr vert="horz" lIns="91440" tIns="45720" rIns="91440" bIns="45720" rtlCol="0" anchor="t">
            <a:normAutofit/>
          </a:bodyPr>
          <a:lstStyle/>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melakukan solidity 0.8 difference, dan koodingan seperti di gambar</a:t>
            </a:r>
          </a:p>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klik decrement sehingga terjadi pada gambar di bawahnya </a:t>
            </a:r>
          </a:p>
        </p:txBody>
      </p:sp>
    </p:spTree>
    <p:extLst>
      <p:ext uri="{BB962C8B-B14F-4D97-AF65-F5344CB8AC3E}">
        <p14:creationId xmlns:p14="http://schemas.microsoft.com/office/powerpoint/2010/main" val="2038841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260CD1-0A13-442D-9CF9-C2FA6ED2B029}"/>
              </a:ext>
            </a:extLst>
          </p:cNvPr>
          <p:cNvPicPr>
            <a:picLocks noChangeAspect="1"/>
          </p:cNvPicPr>
          <p:nvPr/>
        </p:nvPicPr>
        <p:blipFill rotWithShape="1">
          <a:blip r:embed="rId3"/>
          <a:srcRect t="11532" r="-1" b="15910"/>
          <a:stretch/>
        </p:blipFill>
        <p:spPr>
          <a:xfrm>
            <a:off x="-6466" y="10"/>
            <a:ext cx="4571999" cy="2537450"/>
          </a:xfrm>
          <a:prstGeom prst="rect">
            <a:avLst/>
          </a:prstGeom>
        </p:spPr>
      </p:pic>
      <p:pic>
        <p:nvPicPr>
          <p:cNvPr id="7" name="Picture 6">
            <a:extLst>
              <a:ext uri="{FF2B5EF4-FFF2-40B4-BE49-F238E27FC236}">
                <a16:creationId xmlns:a16="http://schemas.microsoft.com/office/drawing/2014/main" id="{6138FAF1-A28C-4D2D-94F2-B3E639524F1D}"/>
              </a:ext>
            </a:extLst>
          </p:cNvPr>
          <p:cNvPicPr>
            <a:picLocks noChangeAspect="1"/>
          </p:cNvPicPr>
          <p:nvPr/>
        </p:nvPicPr>
        <p:blipFill rotWithShape="1">
          <a:blip r:embed="rId4"/>
          <a:srcRect r="39111" b="1"/>
          <a:stretch/>
        </p:blipFill>
        <p:spPr>
          <a:xfrm>
            <a:off x="-7985" y="2571750"/>
            <a:ext cx="4571999" cy="2571750"/>
          </a:xfrm>
          <a:prstGeom prst="rect">
            <a:avLst/>
          </a:prstGeom>
        </p:spPr>
      </p:pic>
      <p:pic>
        <p:nvPicPr>
          <p:cNvPr id="15" name="Picture 14">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8" name="TextBox 7">
            <a:extLst>
              <a:ext uri="{FF2B5EF4-FFF2-40B4-BE49-F238E27FC236}">
                <a16:creationId xmlns:a16="http://schemas.microsoft.com/office/drawing/2014/main" id="{2817108B-F4DA-436B-9CD2-E03E42FDE698}"/>
              </a:ext>
            </a:extLst>
          </p:cNvPr>
          <p:cNvSpPr txBox="1"/>
          <p:nvPr/>
        </p:nvSpPr>
        <p:spPr>
          <a:xfrm>
            <a:off x="5175369" y="1299336"/>
            <a:ext cx="3302697" cy="3044064"/>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eror dikarenakan pada variable “myUint8” nya itu tetap 0 sehingga tidak dapat roll lagi</a:t>
            </a:r>
          </a:p>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kita ubah lagi koodingan agar dapat roll dan tidak ada tanda silang lagi, syntax seperti gambar di bawah.</a:t>
            </a:r>
          </a:p>
        </p:txBody>
      </p:sp>
    </p:spTree>
    <p:extLst>
      <p:ext uri="{BB962C8B-B14F-4D97-AF65-F5344CB8AC3E}">
        <p14:creationId xmlns:p14="http://schemas.microsoft.com/office/powerpoint/2010/main" val="204274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4BDB-4374-44FB-BD3E-D3ECE6B9809F}"/>
              </a:ext>
            </a:extLst>
          </p:cNvPr>
          <p:cNvPicPr>
            <a:picLocks noChangeAspect="1"/>
          </p:cNvPicPr>
          <p:nvPr/>
        </p:nvPicPr>
        <p:blipFill rotWithShape="1">
          <a:blip r:embed="rId3"/>
          <a:srcRect l="12996" r="34909" b="-2"/>
          <a:stretch/>
        </p:blipFill>
        <p:spPr>
          <a:xfrm>
            <a:off x="-7986" y="10"/>
            <a:ext cx="3428736" cy="5143490"/>
          </a:xfrm>
          <a:prstGeom prst="rect">
            <a:avLst/>
          </a:prstGeom>
        </p:spPr>
      </p:pic>
      <p:sp>
        <p:nvSpPr>
          <p:cNvPr id="9" name="Content Placeholder 2">
            <a:extLst>
              <a:ext uri="{FF2B5EF4-FFF2-40B4-BE49-F238E27FC236}">
                <a16:creationId xmlns:a16="http://schemas.microsoft.com/office/drawing/2014/main" id="{076AA7D4-D322-4FF3-8A74-C9608DF992A8}"/>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FAAC3A"/>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Sehingga kita klik decrement lalu klik myUint8 dan itu akan menghasilkan “0:uint8: 255”</a:t>
            </a:r>
          </a:p>
        </p:txBody>
      </p:sp>
      <p:pic>
        <p:nvPicPr>
          <p:cNvPr id="14" name="Picture 1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spTree>
    <p:extLst>
      <p:ext uri="{BB962C8B-B14F-4D97-AF65-F5344CB8AC3E}">
        <p14:creationId xmlns:p14="http://schemas.microsoft.com/office/powerpoint/2010/main" val="3603656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3394BF-20E6-40FD-8E88-57950764562A}"/>
              </a:ext>
            </a:extLst>
          </p:cNvPr>
          <p:cNvSpPr txBox="1"/>
          <p:nvPr/>
        </p:nvSpPr>
        <p:spPr>
          <a:xfrm>
            <a:off x="685346" y="767442"/>
            <a:ext cx="4519234" cy="3427843"/>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Address types</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Satu tipe, yang sangat spesifik untuk Ethereum dan Solidity, adalah tipe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Ethereum mendukung transfer Eter dan komunikasi antara Kontrak Cerdas. Mereka tinggal di sebuah alamat.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dapat disimpan dalam Kontrak Cerdas dan dapat digunakan untuk mentransfer Eter dari Kontrak Cerdas ke alamat yang disimpan di variable.</a:t>
            </a:r>
          </a:p>
          <a:p>
            <a:pPr>
              <a:lnSpc>
                <a:spcPct val="90000"/>
              </a:lnSpc>
              <a:spcBef>
                <a:spcPct val="20000"/>
              </a:spcBef>
              <a:spcAft>
                <a:spcPts val="600"/>
              </a:spcAft>
              <a:buClr>
                <a:schemeClr val="tx2"/>
              </a:buClr>
              <a:buSzPct val="70000"/>
              <a:buFont typeface="Wingdings 2" charset="2"/>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 situlah variabel dari alamat tipe masuk.</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Secara umum, variabel dari alamat tipe menampung 20 byte. Itu semua yang terjadi secara internal. Mari kita lihat apa yang bisa kita lakukan dengan</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Soliditas dan alamat.</a:t>
            </a:r>
          </a:p>
        </p:txBody>
      </p:sp>
      <p:cxnSp>
        <p:nvCxnSpPr>
          <p:cNvPr id="16" name="Straight Connector 15">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7722" y="1543049"/>
            <a:ext cx="0" cy="2057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91522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8FE44C95-7655-4A7B-8DB8-82433D9D74FF}"/>
              </a:ext>
            </a:extLst>
          </p:cNvPr>
          <p:cNvPicPr>
            <a:picLocks noChangeAspect="1"/>
          </p:cNvPicPr>
          <p:nvPr/>
        </p:nvPicPr>
        <p:blipFill>
          <a:blip r:embed="rId2"/>
          <a:stretch>
            <a:fillRect/>
          </a:stretch>
        </p:blipFill>
        <p:spPr>
          <a:xfrm>
            <a:off x="94891" y="44450"/>
            <a:ext cx="5010509" cy="2605922"/>
          </a:xfrm>
          <a:prstGeom prst="rect">
            <a:avLst/>
          </a:prstGeom>
        </p:spPr>
      </p:pic>
      <p:pic>
        <p:nvPicPr>
          <p:cNvPr id="7" name="Picture 6">
            <a:extLst>
              <a:ext uri="{FF2B5EF4-FFF2-40B4-BE49-F238E27FC236}">
                <a16:creationId xmlns:a16="http://schemas.microsoft.com/office/drawing/2014/main" id="{F4EE6DA0-EE7F-4EAB-B34C-8425134803E4}"/>
              </a:ext>
            </a:extLst>
          </p:cNvPr>
          <p:cNvPicPr>
            <a:picLocks noChangeAspect="1"/>
          </p:cNvPicPr>
          <p:nvPr/>
        </p:nvPicPr>
        <p:blipFill>
          <a:blip r:embed="rId3"/>
          <a:stretch>
            <a:fillRect/>
          </a:stretch>
        </p:blipFill>
        <p:spPr>
          <a:xfrm>
            <a:off x="2587445" y="2832154"/>
            <a:ext cx="2705478" cy="2152950"/>
          </a:xfrm>
          <a:prstGeom prst="rect">
            <a:avLst/>
          </a:prstGeom>
        </p:spPr>
      </p:pic>
      <p:sp>
        <p:nvSpPr>
          <p:cNvPr id="8" name="TextBox 7">
            <a:extLst>
              <a:ext uri="{FF2B5EF4-FFF2-40B4-BE49-F238E27FC236}">
                <a16:creationId xmlns:a16="http://schemas.microsoft.com/office/drawing/2014/main" id="{AC9E6D19-C5E9-4FE5-BA52-1DCF8EDCA220}"/>
              </a:ext>
            </a:extLst>
          </p:cNvPr>
          <p:cNvSpPr txBox="1"/>
          <p:nvPr/>
        </p:nvSpPr>
        <p:spPr>
          <a:xfrm>
            <a:off x="5105400" y="1113145"/>
            <a:ext cx="3879661"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Langkah </a:t>
            </a:r>
            <a:r>
              <a:rPr lang="en-US" sz="2000" dirty="0" err="1">
                <a:solidFill>
                  <a:schemeClr val="bg1"/>
                </a:solidFill>
                <a:latin typeface="Adobe Garamond Pro Bold" panose="02020702060506020403" pitchFamily="18" charset="0"/>
              </a:rPr>
              <a:t>pertama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file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syntax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gambar</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berikut</a:t>
            </a:r>
            <a:endParaRPr lang="en-US" sz="2000" dirty="0">
              <a:solidFill>
                <a:schemeClr val="bg1"/>
              </a:solidFill>
              <a:latin typeface="Adobe Garamond Pro Bold" panose="02020702060506020403" pitchFamily="18" charset="0"/>
            </a:endParaRPr>
          </a:p>
        </p:txBody>
      </p:sp>
      <p:sp>
        <p:nvSpPr>
          <p:cNvPr id="9" name="TextBox 8">
            <a:extLst>
              <a:ext uri="{FF2B5EF4-FFF2-40B4-BE49-F238E27FC236}">
                <a16:creationId xmlns:a16="http://schemas.microsoft.com/office/drawing/2014/main" id="{BA34F561-3BE5-47E4-8C26-9E621D601B8B}"/>
              </a:ext>
            </a:extLst>
          </p:cNvPr>
          <p:cNvSpPr txBox="1"/>
          <p:nvPr/>
        </p:nvSpPr>
        <p:spPr>
          <a:xfrm>
            <a:off x="5105400" y="3455981"/>
            <a:ext cx="3843380" cy="707886"/>
          </a:xfrm>
          <a:prstGeom prst="rect">
            <a:avLst/>
          </a:prstGeom>
          <a:noFill/>
        </p:spPr>
        <p:txBody>
          <a:bodyPr wrap="square">
            <a:spAutoFit/>
          </a:bodyPr>
          <a:lstStyle/>
          <a:p>
            <a:pPr marL="533400" indent="-285750">
              <a:buFont typeface="Arial" panose="020B0604020202020204" pitchFamily="34" charset="0"/>
              <a:buChar char="•"/>
            </a:pPr>
            <a:r>
              <a:rPr lang="en-ID" sz="2000" dirty="0">
                <a:solidFill>
                  <a:schemeClr val="bg1"/>
                </a:solidFill>
                <a:latin typeface="Adobe Garamond Pro Bold" panose="02020702060506020403" pitchFamily="18" charset="0"/>
              </a:rPr>
              <a:t>Lalu </a:t>
            </a:r>
            <a:r>
              <a:rPr lang="en-ID" sz="2000" dirty="0" err="1">
                <a:solidFill>
                  <a:schemeClr val="bg1"/>
                </a:solidFill>
                <a:latin typeface="Adobe Garamond Pro Bold" panose="02020702060506020403" pitchFamily="18" charset="0"/>
              </a:rPr>
              <a:t>kita</a:t>
            </a:r>
            <a:r>
              <a:rPr lang="en-ID" sz="2000" dirty="0">
                <a:solidFill>
                  <a:schemeClr val="bg1"/>
                </a:solidFill>
                <a:latin typeface="Adobe Garamond Pro Bold" panose="02020702060506020403" pitchFamily="18" charset="0"/>
              </a:rPr>
              <a:t> deploy </a:t>
            </a:r>
            <a:r>
              <a:rPr lang="en-ID" sz="2000" dirty="0" err="1">
                <a:solidFill>
                  <a:schemeClr val="bg1"/>
                </a:solidFill>
                <a:latin typeface="Adobe Garamond Pro Bold" panose="02020702060506020403" pitchFamily="18" charset="0"/>
              </a:rPr>
              <a:t>sehingga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menghasilkan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gambar</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berikut</a:t>
            </a:r>
            <a:r>
              <a:rPr lang="en-ID" sz="2000"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871686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5118E8-A268-49B8-9F8E-C76B1C7105C6}"/>
              </a:ext>
            </a:extLst>
          </p:cNvPr>
          <p:cNvSpPr txBox="1"/>
          <p:nvPr/>
        </p:nvSpPr>
        <p:spPr>
          <a:xfrm>
            <a:off x="228600" y="1357848"/>
            <a:ext cx="7683499" cy="3785652"/>
          </a:xfrm>
          <a:prstGeom prst="rect">
            <a:avLst/>
          </a:prstGeom>
          <a:noFill/>
        </p:spPr>
        <p:txBody>
          <a:bodyPr wrap="square">
            <a:spAutoFit/>
          </a:bodyPr>
          <a:lstStyle/>
          <a:p>
            <a:r>
              <a:rPr lang="en-US" sz="2000" dirty="0">
                <a:solidFill>
                  <a:schemeClr val="bg1"/>
                </a:solidFill>
                <a:latin typeface="Adobe Garamond Pro Bold" panose="02020702060506020403" pitchFamily="18" charset="0"/>
              </a:rPr>
              <a:t>Ada </a:t>
            </a:r>
            <a:r>
              <a:rPr lang="en-US" sz="2000" dirty="0" err="1">
                <a:solidFill>
                  <a:schemeClr val="bg1"/>
                </a:solidFill>
                <a:latin typeface="Adobe Garamond Pro Bold" panose="02020702060506020403" pitchFamily="18" charset="0"/>
              </a:rPr>
              <a:t>beberapa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konsep</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benar-benar</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penting</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berbeda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Bahasa </a:t>
            </a:r>
            <a:r>
              <a:rPr lang="en-US" sz="2000" dirty="0" err="1">
                <a:solidFill>
                  <a:schemeClr val="bg1"/>
                </a:solidFill>
                <a:latin typeface="Adobe Garamond Pro Bold" panose="02020702060506020403" pitchFamily="18" charset="0"/>
              </a:rPr>
              <a:t>pemoggramman</a:t>
            </a:r>
            <a:r>
              <a:rPr lang="en-US" sz="2000" dirty="0">
                <a:solidFill>
                  <a:schemeClr val="bg1"/>
                </a:solidFill>
                <a:latin typeface="Adobe Garamond Pro Bold" panose="02020702060506020403" pitchFamily="18" charset="0"/>
              </a:rPr>
              <a:t> lain </a:t>
            </a:r>
            <a:r>
              <a:rPr lang="en-US" sz="2000" dirty="0" err="1">
                <a:solidFill>
                  <a:schemeClr val="bg1"/>
                </a:solidFill>
                <a:latin typeface="Adobe Garamond Pro Bold" panose="02020702060506020403" pitchFamily="18" charset="0"/>
              </a:rPr>
              <a:t>yaitu</a:t>
            </a:r>
            <a:r>
              <a:rPr lang="en-US" sz="2000" dirty="0">
                <a:solidFill>
                  <a:schemeClr val="bg1"/>
                </a:solidFill>
                <a:latin typeface="Adobe Garamond Pro Bold" panose="02020702060506020403" pitchFamily="18" charset="0"/>
              </a:rPr>
              <a:t> :</a:t>
            </a:r>
          </a:p>
          <a:p>
            <a:r>
              <a:rPr lang="en-US" sz="2000" dirty="0">
                <a:solidFill>
                  <a:schemeClr val="bg1"/>
                </a:solidFill>
                <a:latin typeface="Adobe Garamond Pro Bold" panose="02020702060506020403" pitchFamily="18" charset="0"/>
              </a:rPr>
              <a:t>1. Smart contract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disimpan</a:t>
            </a:r>
            <a:r>
              <a:rPr lang="en-US" sz="2000" dirty="0">
                <a:solidFill>
                  <a:schemeClr val="bg1"/>
                </a:solidFill>
                <a:latin typeface="Adobe Garamond Pro Bold" panose="02020702060506020403" pitchFamily="18" charset="0"/>
              </a:rPr>
              <a:t> pada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sendiri</a:t>
            </a:r>
            <a:endParaRPr lang="en-US" sz="2000" dirty="0">
              <a:solidFill>
                <a:schemeClr val="bg1"/>
              </a:solidFill>
              <a:latin typeface="Adobe Garamond Pro Bold" panose="02020702060506020403" pitchFamily="18" charset="0"/>
            </a:endParaRPr>
          </a:p>
          <a:p>
            <a:r>
              <a:rPr lang="en-US" sz="2000" dirty="0">
                <a:solidFill>
                  <a:schemeClr val="bg1"/>
                </a:solidFill>
                <a:latin typeface="Adobe Garamond Pro Bold" panose="02020702060506020403" pitchFamily="18" charset="0"/>
              </a:rPr>
              <a:t>2. Smart contract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menyimpan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dalam</a:t>
            </a:r>
            <a:r>
              <a:rPr lang="en-US" sz="2000" dirty="0">
                <a:solidFill>
                  <a:schemeClr val="bg1"/>
                </a:solidFill>
                <a:latin typeface="Adobe Garamond Pro Bold" panose="02020702060506020403" pitchFamily="18" charset="0"/>
              </a:rPr>
              <a:t> variable “</a:t>
            </a:r>
            <a:r>
              <a:rPr lang="en-US" sz="2000" dirty="0" err="1">
                <a:solidFill>
                  <a:schemeClr val="bg1"/>
                </a:solidFill>
                <a:latin typeface="Adobe Garamond Pro Bold" panose="02020702060506020403" pitchFamily="18" charset="0"/>
              </a:rPr>
              <a:t>myaddress</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dimana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berupa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sendiri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tetapi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berupa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lain juga</a:t>
            </a:r>
          </a:p>
          <a:p>
            <a:r>
              <a:rPr lang="en-US" sz="2000" dirty="0">
                <a:solidFill>
                  <a:schemeClr val="bg1"/>
                </a:solidFill>
                <a:latin typeface="Adobe Garamond Pro Bold" panose="02020702060506020403" pitchFamily="18" charset="0"/>
              </a:rPr>
              <a:t>3. </a:t>
            </a:r>
            <a:r>
              <a:rPr lang="en-US" sz="2000" dirty="0" err="1">
                <a:solidFill>
                  <a:schemeClr val="bg1"/>
                </a:solidFill>
                <a:latin typeface="Adobe Garamond Pro Bold" panose="02020702060506020403" pitchFamily="18" charset="0"/>
              </a:rPr>
              <a:t>Semua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informasi</a:t>
            </a:r>
            <a:r>
              <a:rPr lang="en-US" sz="2000" dirty="0">
                <a:solidFill>
                  <a:schemeClr val="bg1"/>
                </a:solidFill>
                <a:latin typeface="Adobe Garamond Pro Bold" panose="02020702060506020403" pitchFamily="18" charset="0"/>
              </a:rPr>
              <a:t> pada </a:t>
            </a:r>
            <a:r>
              <a:rPr lang="en-US" sz="2000" dirty="0" err="1">
                <a:solidFill>
                  <a:schemeClr val="bg1"/>
                </a:solidFill>
                <a:latin typeface="Adobe Garamond Pro Bold" panose="02020702060506020403" pitchFamily="18" charset="0"/>
              </a:rPr>
              <a:t>blockhain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bersifat</a:t>
            </a:r>
            <a:r>
              <a:rPr lang="en-US" sz="2000" dirty="0">
                <a:solidFill>
                  <a:schemeClr val="bg1"/>
                </a:solidFill>
                <a:latin typeface="Adobe Garamond Pro Bold" panose="02020702060506020403" pitchFamily="18" charset="0"/>
              </a:rPr>
              <a:t> public </a:t>
            </a:r>
            <a:r>
              <a:rPr lang="en-US" sz="2000" dirty="0" err="1">
                <a:solidFill>
                  <a:schemeClr val="bg1"/>
                </a:solidFill>
                <a:latin typeface="Adobe Garamond Pro Bold" panose="02020702060506020403" pitchFamily="18" charset="0"/>
              </a:rPr>
              <a:t>jadi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mengambil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saldo</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disimpan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dalam</a:t>
            </a:r>
            <a:r>
              <a:rPr lang="en-US" sz="2000" dirty="0">
                <a:solidFill>
                  <a:schemeClr val="bg1"/>
                </a:solidFill>
                <a:latin typeface="Adobe Garamond Pro Bold" panose="02020702060506020403" pitchFamily="18" charset="0"/>
              </a:rPr>
              <a:t> variable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saya</a:t>
            </a:r>
            <a:r>
              <a:rPr lang="en-US" sz="2000" dirty="0">
                <a:solidFill>
                  <a:schemeClr val="bg1"/>
                </a:solidFill>
                <a:latin typeface="Adobe Garamond Pro Bold" panose="02020702060506020403" pitchFamily="18" charset="0"/>
              </a:rPr>
              <a:t>”</a:t>
            </a:r>
          </a:p>
          <a:p>
            <a:r>
              <a:rPr lang="en-US" sz="2000" dirty="0">
                <a:solidFill>
                  <a:schemeClr val="bg1"/>
                </a:solidFill>
                <a:latin typeface="Adobe Garamond Pro Bold" panose="02020702060506020403" pitchFamily="18" charset="0"/>
              </a:rPr>
              <a:t>4. Pada smart contact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mentransfer</a:t>
            </a:r>
            <a:r>
              <a:rPr lang="en-US" sz="2000" dirty="0">
                <a:solidFill>
                  <a:schemeClr val="bg1"/>
                </a:solidFill>
                <a:latin typeface="Adobe Garamond Pro Bold" panose="02020702060506020403" pitchFamily="18" charset="0"/>
              </a:rPr>
              <a:t> dana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sendiri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lain </a:t>
            </a:r>
            <a:r>
              <a:rPr lang="en-US" sz="2000" dirty="0" err="1">
                <a:solidFill>
                  <a:schemeClr val="bg1"/>
                </a:solidFill>
                <a:latin typeface="Adobe Garamond Pro Bold" panose="02020702060506020403" pitchFamily="18" charset="0"/>
              </a:rPr>
              <a:t>tetapi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itu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tidak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bisa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menstransfer</a:t>
            </a:r>
            <a:r>
              <a:rPr lang="en-US" sz="2000" dirty="0">
                <a:solidFill>
                  <a:schemeClr val="bg1"/>
                </a:solidFill>
                <a:latin typeface="Adobe Garamond Pro Bold" panose="02020702060506020403" pitchFamily="18" charset="0"/>
              </a:rPr>
              <a:t> dana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alamat</a:t>
            </a:r>
            <a:r>
              <a:rPr lang="en-US" sz="2000" dirty="0">
                <a:solidFill>
                  <a:schemeClr val="bg1"/>
                </a:solidFill>
                <a:latin typeface="Adobe Garamond Pro Bold" panose="02020702060506020403" pitchFamily="18" charset="0"/>
              </a:rPr>
              <a:t> lain </a:t>
            </a:r>
          </a:p>
          <a:p>
            <a:r>
              <a:rPr lang="en-US" sz="2000" dirty="0">
                <a:solidFill>
                  <a:schemeClr val="bg1"/>
                </a:solidFill>
                <a:latin typeface="Adobe Garamond Pro Bold" panose="02020702060506020403" pitchFamily="18" charset="0"/>
              </a:rPr>
              <a:t>5.  </a:t>
            </a:r>
            <a:r>
              <a:rPr lang="en-US" sz="2000" dirty="0" err="1">
                <a:solidFill>
                  <a:schemeClr val="bg1"/>
                </a:solidFill>
                <a:latin typeface="Adobe Garamond Pro Bold" panose="02020702060506020403" pitchFamily="18" charset="0"/>
              </a:rPr>
              <a:t>Menstransfer</a:t>
            </a:r>
            <a:r>
              <a:rPr lang="en-US" sz="2000" dirty="0">
                <a:solidFill>
                  <a:schemeClr val="bg1"/>
                </a:solidFill>
                <a:latin typeface="Adobe Garamond Pro Bold" panose="02020702060506020403" pitchFamily="18" charset="0"/>
              </a:rPr>
              <a:t> ether pada </a:t>
            </a:r>
            <a:r>
              <a:rPr lang="en-US" sz="2000" dirty="0" err="1">
                <a:solidFill>
                  <a:schemeClr val="bg1"/>
                </a:solidFill>
                <a:latin typeface="Adobe Garamond Pro Bold" panose="02020702060506020403" pitchFamily="18" charset="0"/>
              </a:rPr>
              <a:t>dasarnya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berbeda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menstransfer</a:t>
            </a:r>
            <a:r>
              <a:rPr lang="en-US" sz="2000" dirty="0">
                <a:solidFill>
                  <a:schemeClr val="bg1"/>
                </a:solidFill>
                <a:latin typeface="Adobe Garamond Pro Bold" panose="02020702060506020403" pitchFamily="18" charset="0"/>
              </a:rPr>
              <a:t> token ERC20</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24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664200" y="1171321"/>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800" dirty="0" err="1">
                <a:solidFill>
                  <a:schemeClr val="bg1"/>
                </a:solidFill>
                <a:latin typeface="Adobe Garamond Pro Bold" panose="02020702060506020403" pitchFamily="18" charset="0"/>
              </a:rPr>
              <a:t>Pertama</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kita</a:t>
            </a:r>
            <a:r>
              <a:rPr lang="en-US" sz="1800" dirty="0">
                <a:solidFill>
                  <a:schemeClr val="bg1"/>
                </a:solidFill>
                <a:latin typeface="Adobe Garamond Pro Bold" panose="02020702060506020403" pitchFamily="18" charset="0"/>
              </a:rPr>
              <a:t> copy link wallet </a:t>
            </a:r>
            <a:r>
              <a:rPr lang="en-US" sz="1800" dirty="0" err="1">
                <a:solidFill>
                  <a:schemeClr val="bg1"/>
                </a:solidFill>
                <a:latin typeface="Adobe Garamond Pro Bold" panose="02020702060506020403" pitchFamily="18" charset="0"/>
              </a:rPr>
              <a:t>kita</a:t>
            </a:r>
            <a:r>
              <a:rPr lang="en-US" sz="1800" dirty="0">
                <a:solidFill>
                  <a:schemeClr val="bg1"/>
                </a:solidFill>
                <a:latin typeface="Adobe Garamond Pro Bold" panose="02020702060506020403" pitchFamily="18" charset="0"/>
              </a:rPr>
              <a:t> </a:t>
            </a:r>
          </a:p>
          <a:p>
            <a:pPr>
              <a:buFont typeface="+mj-lt"/>
              <a:buAutoNum type="arabicPeriod"/>
            </a:pPr>
            <a:r>
              <a:rPr lang="en-US" sz="1800" dirty="0">
                <a:solidFill>
                  <a:schemeClr val="bg1"/>
                </a:solidFill>
                <a:latin typeface="Adobe Garamond Pro Bold" panose="02020702060506020403" pitchFamily="18" charset="0"/>
              </a:rPr>
              <a:t>Lalu copy pada </a:t>
            </a:r>
            <a:r>
              <a:rPr lang="en-US" sz="1800" dirty="0" err="1">
                <a:solidFill>
                  <a:schemeClr val="bg1"/>
                </a:solidFill>
                <a:latin typeface="Adobe Garamond Pro Bold" panose="02020702060506020403" pitchFamily="18" charset="0"/>
              </a:rPr>
              <a:t>kolom</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setAddress</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lalu</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klik</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setAddress</a:t>
            </a:r>
            <a:endParaRPr lang="en-US" sz="1800" dirty="0">
              <a:solidFill>
                <a:schemeClr val="bg1"/>
              </a:solidFill>
              <a:latin typeface="Adobe Garamond Pro Bold" panose="02020702060506020403" pitchFamily="18" charset="0"/>
            </a:endParaRPr>
          </a:p>
          <a:p>
            <a:pPr>
              <a:buFont typeface="+mj-lt"/>
              <a:buAutoNum type="arabicPeriod"/>
            </a:pPr>
            <a:r>
              <a:rPr lang="en-US" sz="1800" dirty="0" err="1">
                <a:solidFill>
                  <a:schemeClr val="bg1"/>
                </a:solidFill>
                <a:latin typeface="Adobe Garamond Pro Bold" panose="02020702060506020403" pitchFamily="18" charset="0"/>
              </a:rPr>
              <a:t>Setelah</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itu</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klik</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myAddress</a:t>
            </a:r>
            <a:endParaRPr lang="en-US" sz="1800" dirty="0">
              <a:solidFill>
                <a:schemeClr val="bg1"/>
              </a:solidFill>
              <a:latin typeface="Adobe Garamond Pro Bold" panose="02020702060506020403" pitchFamily="18" charset="0"/>
            </a:endParaRPr>
          </a:p>
          <a:p>
            <a:pPr>
              <a:buFont typeface="+mj-lt"/>
              <a:buAutoNum type="arabicPeriod"/>
            </a:pPr>
            <a:r>
              <a:rPr lang="en-US" sz="1800" dirty="0" err="1">
                <a:solidFill>
                  <a:schemeClr val="bg1"/>
                </a:solidFill>
                <a:latin typeface="Adobe Garamond Pro Bold" panose="02020702060506020403" pitchFamily="18" charset="0"/>
              </a:rPr>
              <a:t>Setelah</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itu</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klik</a:t>
            </a:r>
            <a:r>
              <a:rPr lang="en-US" sz="1800" dirty="0">
                <a:solidFill>
                  <a:schemeClr val="bg1"/>
                </a:solidFill>
                <a:latin typeface="Adobe Garamond Pro Bold" panose="02020702060506020403" pitchFamily="18" charset="0"/>
              </a:rPr>
              <a:t> </a:t>
            </a:r>
            <a:r>
              <a:rPr lang="en-US" sz="1800" dirty="0" err="1">
                <a:solidFill>
                  <a:schemeClr val="bg1"/>
                </a:solidFill>
                <a:latin typeface="Adobe Garamond Pro Bold" panose="02020702060506020403" pitchFamily="18" charset="0"/>
              </a:rPr>
              <a:t>getbalanceOfAccount</a:t>
            </a:r>
            <a:endParaRPr lang="en-ID" sz="1800" dirty="0">
              <a:solidFill>
                <a:schemeClr val="bg1"/>
              </a:solidFill>
              <a:latin typeface="Adobe Garamond Pro Bold" panose="02020702060506020403" pitchFamily="18" charset="0"/>
            </a:endParaRPr>
          </a:p>
          <a:p>
            <a:pPr marL="457200" indent="-457200">
              <a:buFont typeface="+mj-lt"/>
              <a:buAutoNum type="arabicPeriod"/>
            </a:pPr>
            <a:endParaRPr lang="en-ID" sz="28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E3A9168B-5B8E-47C3-B4D5-C8E21871850B}"/>
              </a:ext>
            </a:extLst>
          </p:cNvPr>
          <p:cNvPicPr>
            <a:picLocks noChangeAspect="1"/>
          </p:cNvPicPr>
          <p:nvPr/>
        </p:nvPicPr>
        <p:blipFill>
          <a:blip r:embed="rId2"/>
          <a:stretch>
            <a:fillRect/>
          </a:stretch>
        </p:blipFill>
        <p:spPr>
          <a:xfrm>
            <a:off x="610951" y="191607"/>
            <a:ext cx="2115439" cy="651494"/>
          </a:xfrm>
          <a:prstGeom prst="rect">
            <a:avLst/>
          </a:prstGeom>
        </p:spPr>
      </p:pic>
      <p:pic>
        <p:nvPicPr>
          <p:cNvPr id="7" name="Picture 6">
            <a:extLst>
              <a:ext uri="{FF2B5EF4-FFF2-40B4-BE49-F238E27FC236}">
                <a16:creationId xmlns:a16="http://schemas.microsoft.com/office/drawing/2014/main" id="{79DB9F82-B532-4C2E-A92F-EFC566F32B63}"/>
              </a:ext>
            </a:extLst>
          </p:cNvPr>
          <p:cNvPicPr>
            <a:picLocks noChangeAspect="1"/>
          </p:cNvPicPr>
          <p:nvPr/>
        </p:nvPicPr>
        <p:blipFill>
          <a:blip r:embed="rId3"/>
          <a:stretch>
            <a:fillRect/>
          </a:stretch>
        </p:blipFill>
        <p:spPr>
          <a:xfrm>
            <a:off x="610951" y="931363"/>
            <a:ext cx="2169092" cy="1716879"/>
          </a:xfrm>
          <a:prstGeom prst="rect">
            <a:avLst/>
          </a:prstGeom>
        </p:spPr>
      </p:pic>
      <p:pic>
        <p:nvPicPr>
          <p:cNvPr id="8" name="Picture 7">
            <a:extLst>
              <a:ext uri="{FF2B5EF4-FFF2-40B4-BE49-F238E27FC236}">
                <a16:creationId xmlns:a16="http://schemas.microsoft.com/office/drawing/2014/main" id="{8A9A3E87-B895-403A-B860-5AD5BE922485}"/>
              </a:ext>
            </a:extLst>
          </p:cNvPr>
          <p:cNvPicPr>
            <a:picLocks noChangeAspect="1"/>
          </p:cNvPicPr>
          <p:nvPr/>
        </p:nvPicPr>
        <p:blipFill>
          <a:blip r:embed="rId4"/>
          <a:stretch>
            <a:fillRect/>
          </a:stretch>
        </p:blipFill>
        <p:spPr>
          <a:xfrm>
            <a:off x="633945" y="2736504"/>
            <a:ext cx="2146098" cy="1747537"/>
          </a:xfrm>
          <a:prstGeom prst="rect">
            <a:avLst/>
          </a:prstGeom>
        </p:spPr>
      </p:pic>
      <p:pic>
        <p:nvPicPr>
          <p:cNvPr id="9" name="Picture 8">
            <a:extLst>
              <a:ext uri="{FF2B5EF4-FFF2-40B4-BE49-F238E27FC236}">
                <a16:creationId xmlns:a16="http://schemas.microsoft.com/office/drawing/2014/main" id="{B2B21C2D-9FF5-4C4B-BDC7-6BEF4B8C8525}"/>
              </a:ext>
            </a:extLst>
          </p:cNvPr>
          <p:cNvPicPr>
            <a:picLocks noChangeAspect="1"/>
          </p:cNvPicPr>
          <p:nvPr/>
        </p:nvPicPr>
        <p:blipFill>
          <a:blip r:embed="rId5"/>
          <a:stretch>
            <a:fillRect/>
          </a:stretch>
        </p:blipFill>
        <p:spPr>
          <a:xfrm>
            <a:off x="3243788" y="2978599"/>
            <a:ext cx="2184422" cy="1885501"/>
          </a:xfrm>
          <a:prstGeom prst="rect">
            <a:avLst/>
          </a:prstGeom>
        </p:spPr>
      </p:pic>
      <p:sp>
        <p:nvSpPr>
          <p:cNvPr id="2" name="Rectangle 1">
            <a:extLst>
              <a:ext uri="{FF2B5EF4-FFF2-40B4-BE49-F238E27FC236}">
                <a16:creationId xmlns:a16="http://schemas.microsoft.com/office/drawing/2014/main" id="{94E2C979-AED1-483C-83F2-0FBCED02D051}"/>
              </a:ext>
            </a:extLst>
          </p:cNvPr>
          <p:cNvSpPr/>
          <p:nvPr/>
        </p:nvSpPr>
        <p:spPr>
          <a:xfrm>
            <a:off x="2517902" y="55836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1</a:t>
            </a:r>
          </a:p>
        </p:txBody>
      </p:sp>
      <p:sp>
        <p:nvSpPr>
          <p:cNvPr id="10" name="Rectangle 9">
            <a:extLst>
              <a:ext uri="{FF2B5EF4-FFF2-40B4-BE49-F238E27FC236}">
                <a16:creationId xmlns:a16="http://schemas.microsoft.com/office/drawing/2014/main" id="{B3CC36D1-4C05-4AAD-BA74-EFD9410225BA}"/>
              </a:ext>
            </a:extLst>
          </p:cNvPr>
          <p:cNvSpPr/>
          <p:nvPr/>
        </p:nvSpPr>
        <p:spPr>
          <a:xfrm>
            <a:off x="2517902" y="227040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2</a:t>
            </a:r>
          </a:p>
        </p:txBody>
      </p:sp>
      <p:sp>
        <p:nvSpPr>
          <p:cNvPr id="11" name="Rectangle 10">
            <a:extLst>
              <a:ext uri="{FF2B5EF4-FFF2-40B4-BE49-F238E27FC236}">
                <a16:creationId xmlns:a16="http://schemas.microsoft.com/office/drawing/2014/main" id="{86D38DB8-42D1-4081-A61A-C2A446FD0478}"/>
              </a:ext>
            </a:extLst>
          </p:cNvPr>
          <p:cNvSpPr/>
          <p:nvPr/>
        </p:nvSpPr>
        <p:spPr>
          <a:xfrm>
            <a:off x="2517902" y="3877659"/>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3</a:t>
            </a:r>
          </a:p>
        </p:txBody>
      </p:sp>
      <p:sp>
        <p:nvSpPr>
          <p:cNvPr id="12" name="Rectangle 11">
            <a:extLst>
              <a:ext uri="{FF2B5EF4-FFF2-40B4-BE49-F238E27FC236}">
                <a16:creationId xmlns:a16="http://schemas.microsoft.com/office/drawing/2014/main" id="{F6D47385-94C0-4106-B854-5C183F84277A}"/>
              </a:ext>
            </a:extLst>
          </p:cNvPr>
          <p:cNvSpPr/>
          <p:nvPr/>
        </p:nvSpPr>
        <p:spPr>
          <a:xfrm>
            <a:off x="5090489" y="4264795"/>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4</a:t>
            </a:r>
          </a:p>
        </p:txBody>
      </p:sp>
    </p:spTree>
    <p:extLst>
      <p:ext uri="{BB962C8B-B14F-4D97-AF65-F5344CB8AC3E}">
        <p14:creationId xmlns:p14="http://schemas.microsoft.com/office/powerpoint/2010/main" val="4156647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F8D37A-BD05-42A9-9F45-4FFCA33726EB}"/>
              </a:ext>
            </a:extLst>
          </p:cNvPr>
          <p:cNvSpPr txBox="1"/>
          <p:nvPr/>
        </p:nvSpPr>
        <p:spPr>
          <a:xfrm>
            <a:off x="5178424" y="1456889"/>
            <a:ext cx="3965576" cy="3416320"/>
          </a:xfrm>
          <a:prstGeom prst="rect">
            <a:avLst/>
          </a:prstGeom>
          <a:noFill/>
        </p:spPr>
        <p:txBody>
          <a:bodyPr wrap="square">
            <a:spAutoFit/>
          </a:bodyPr>
          <a:lstStyle/>
          <a:p>
            <a:r>
              <a:rPr lang="en-US" dirty="0" err="1">
                <a:solidFill>
                  <a:schemeClr val="bg1"/>
                </a:solidFill>
                <a:latin typeface="Adobe Garamond Pro Bold" panose="02020702060506020403" pitchFamily="18" charset="0"/>
              </a:rPr>
              <a:t>Maka</a:t>
            </a:r>
            <a:r>
              <a:rPr lang="en-US" dirty="0">
                <a:solidFill>
                  <a:schemeClr val="bg1"/>
                </a:solidFill>
                <a:latin typeface="Adobe Garamond Pro Bold" panose="02020702060506020403" pitchFamily="18" charset="0"/>
              </a:rPr>
              <a:t> pada </a:t>
            </a:r>
            <a:r>
              <a:rPr lang="en-US" dirty="0" err="1">
                <a:solidFill>
                  <a:schemeClr val="bg1"/>
                </a:solidFill>
                <a:latin typeface="Adobe Garamond Pro Bold" panose="02020702060506020403" pitchFamily="18" charset="0"/>
              </a:rPr>
              <a:t>Denominasi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Etherium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wei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terkecil</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yaitu</a:t>
            </a:r>
            <a:r>
              <a:rPr lang="en-US" dirty="0">
                <a:solidFill>
                  <a:schemeClr val="bg1"/>
                </a:solidFill>
                <a:latin typeface="Adobe Garamond Pro Bold" panose="02020702060506020403" pitchFamily="18" charset="0"/>
              </a:rPr>
              <a:t> 10^18 </a:t>
            </a:r>
            <a:r>
              <a:rPr lang="en-US" dirty="0" err="1">
                <a:solidFill>
                  <a:schemeClr val="bg1"/>
                </a:solidFill>
                <a:latin typeface="Adobe Garamond Pro Bold" panose="02020702060506020403" pitchFamily="18" charset="0"/>
              </a:rPr>
              <a:t>wei</a:t>
            </a:r>
            <a:endParaRPr lang="en-US" dirty="0">
              <a:solidFill>
                <a:schemeClr val="bg1"/>
              </a:solidFill>
              <a:latin typeface="Adobe Garamond Pro Bold" panose="02020702060506020403" pitchFamily="18" charset="0"/>
            </a:endParaRPr>
          </a:p>
          <a:p>
            <a:r>
              <a:rPr lang="en-US" dirty="0">
                <a:solidFill>
                  <a:schemeClr val="bg1"/>
                </a:solidFill>
                <a:latin typeface="Adobe Garamond Pro Bold" panose="02020702060506020403" pitchFamily="18" charset="0"/>
              </a:rPr>
              <a:t> </a:t>
            </a:r>
          </a:p>
          <a:p>
            <a:r>
              <a:rPr lang="en-US" dirty="0">
                <a:solidFill>
                  <a:schemeClr val="bg1"/>
                </a:solidFill>
                <a:latin typeface="Adobe Garamond Pro Bold" panose="02020702060506020403" pitchFamily="18" charset="0"/>
              </a:rPr>
              <a:t>Jadi </a:t>
            </a:r>
            <a:r>
              <a:rPr lang="en-US" dirty="0" err="1">
                <a:solidFill>
                  <a:schemeClr val="bg1"/>
                </a:solidFill>
                <a:latin typeface="Adobe Garamond Pro Bold" panose="02020702060506020403" pitchFamily="18" charset="0"/>
              </a:rPr>
              <a:t>saldo</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itu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mirip</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dengan</a:t>
            </a:r>
            <a:r>
              <a:rPr lang="en-US" dirty="0">
                <a:solidFill>
                  <a:schemeClr val="bg1"/>
                </a:solidFill>
                <a:latin typeface="Adobe Garamond Pro Bold" panose="02020702060506020403" pitchFamily="18" charset="0"/>
              </a:rPr>
              <a:t> pada </a:t>
            </a:r>
            <a:r>
              <a:rPr lang="en-US" dirty="0" err="1">
                <a:solidFill>
                  <a:schemeClr val="bg1"/>
                </a:solidFill>
                <a:latin typeface="Adobe Garamond Pro Bold" panose="02020702060506020403" pitchFamily="18" charset="0"/>
              </a:rPr>
              <a:t>gambar</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samping</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sekitar</a:t>
            </a:r>
            <a:r>
              <a:rPr lang="en-US" dirty="0">
                <a:solidFill>
                  <a:schemeClr val="bg1"/>
                </a:solidFill>
                <a:latin typeface="Adobe Garamond Pro Bold" panose="02020702060506020403" pitchFamily="18" charset="0"/>
              </a:rPr>
              <a:t> 99.999999-ether, </a:t>
            </a:r>
            <a:r>
              <a:rPr lang="en-US" dirty="0" err="1">
                <a:solidFill>
                  <a:schemeClr val="bg1"/>
                </a:solidFill>
                <a:latin typeface="Adobe Garamond Pro Bold" panose="02020702060506020403" pitchFamily="18" charset="0"/>
              </a:rPr>
              <a:t>kenapa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tidak</a:t>
            </a:r>
            <a:r>
              <a:rPr lang="en-US" dirty="0">
                <a:solidFill>
                  <a:schemeClr val="bg1"/>
                </a:solidFill>
                <a:latin typeface="Adobe Garamond Pro Bold" panose="02020702060506020403" pitchFamily="18" charset="0"/>
              </a:rPr>
              <a:t> 100 ether di </a:t>
            </a:r>
            <a:r>
              <a:rPr lang="en-US" dirty="0" err="1">
                <a:solidFill>
                  <a:schemeClr val="bg1"/>
                </a:solidFill>
                <a:latin typeface="Adobe Garamond Pro Bold" panose="02020702060506020403" pitchFamily="18" charset="0"/>
              </a:rPr>
              <a:t>karena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kan</a:t>
            </a:r>
            <a:r>
              <a:rPr lang="en-US" dirty="0">
                <a:solidFill>
                  <a:schemeClr val="bg1"/>
                </a:solidFill>
                <a:latin typeface="Adobe Garamond Pro Bold" panose="02020702060506020403" pitchFamily="18" charset="0"/>
              </a:rPr>
              <a:t> ether </a:t>
            </a:r>
            <a:r>
              <a:rPr lang="en-US" dirty="0" err="1">
                <a:solidFill>
                  <a:schemeClr val="bg1"/>
                </a:solidFill>
                <a:latin typeface="Adobe Garamond Pro Bold" panose="02020702060506020403" pitchFamily="18" charset="0"/>
              </a:rPr>
              <a:t>itu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berasal</a:t>
            </a:r>
            <a:r>
              <a:rPr lang="en-US" dirty="0">
                <a:solidFill>
                  <a:schemeClr val="bg1"/>
                </a:solidFill>
                <a:latin typeface="Adobe Garamond Pro Bold" panose="02020702060506020403" pitchFamily="18" charset="0"/>
              </a:rPr>
              <a:t> JavaScript VM </a:t>
            </a:r>
            <a:r>
              <a:rPr lang="en-US" dirty="0" err="1">
                <a:solidFill>
                  <a:schemeClr val="bg1"/>
                </a:solidFill>
                <a:latin typeface="Adobe Garamond Pro Bold" panose="02020702060506020403" pitchFamily="18" charset="0"/>
              </a:rPr>
              <a:t>dimana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simulasi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memberi</a:t>
            </a:r>
            <a:r>
              <a:rPr lang="en-US" dirty="0">
                <a:solidFill>
                  <a:schemeClr val="bg1"/>
                </a:solidFill>
                <a:latin typeface="Adobe Garamond Pro Bold" panose="02020702060506020403" pitchFamily="18" charset="0"/>
              </a:rPr>
              <a:t> 100 ether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untuk</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mainkan</a:t>
            </a:r>
            <a:r>
              <a:rPr lang="en-US" dirty="0">
                <a:solidFill>
                  <a:schemeClr val="bg1"/>
                </a:solidFill>
                <a:latin typeface="Adobe Garamond Pro Bold" panose="02020702060506020403" pitchFamily="18" charset="0"/>
              </a:rPr>
              <a:t> dan </a:t>
            </a:r>
            <a:r>
              <a:rPr lang="en-US" dirty="0" err="1">
                <a:solidFill>
                  <a:schemeClr val="bg1"/>
                </a:solidFill>
                <a:latin typeface="Adobe Garamond Pro Bold" panose="02020702060506020403" pitchFamily="18" charset="0"/>
              </a:rPr>
              <a:t>setiap</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biaya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transaksi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itu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pasti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ada</a:t>
            </a:r>
            <a:r>
              <a:rPr lang="en-US" dirty="0">
                <a:solidFill>
                  <a:schemeClr val="bg1"/>
                </a:solidFill>
                <a:latin typeface="Adobe Garamond Pro Bold" panose="02020702060506020403" pitchFamily="18" charset="0"/>
              </a:rPr>
              <a:t> gas-cost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Biasa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sebutkan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pajak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dalam</a:t>
            </a:r>
            <a:r>
              <a:rPr lang="en-US" dirty="0">
                <a:solidFill>
                  <a:schemeClr val="bg1"/>
                </a:solidFill>
                <a:latin typeface="Adobe Garamond Pro Bold" panose="02020702060506020403" pitchFamily="18" charset="0"/>
              </a:rPr>
              <a:t> blockchain </a:t>
            </a:r>
            <a:endParaRPr lang="en-ID" dirty="0">
              <a:solidFill>
                <a:schemeClr val="bg1"/>
              </a:solidFill>
              <a:latin typeface="Adobe Garamond Pro Bold" panose="02020702060506020403" pitchFamily="18" charset="0"/>
            </a:endParaRPr>
          </a:p>
        </p:txBody>
      </p:sp>
      <p:pic>
        <p:nvPicPr>
          <p:cNvPr id="8" name="Picture 7">
            <a:extLst>
              <a:ext uri="{FF2B5EF4-FFF2-40B4-BE49-F238E27FC236}">
                <a16:creationId xmlns:a16="http://schemas.microsoft.com/office/drawing/2014/main" id="{A5358B0D-98AB-4E0F-86F1-C8AD0942ED12}"/>
              </a:ext>
            </a:extLst>
          </p:cNvPr>
          <p:cNvPicPr>
            <a:picLocks noChangeAspect="1"/>
          </p:cNvPicPr>
          <p:nvPr/>
        </p:nvPicPr>
        <p:blipFill>
          <a:blip r:embed="rId2">
            <a:duotone>
              <a:prstClr val="black"/>
              <a:schemeClr val="accent1">
                <a:tint val="45000"/>
                <a:satMod val="400000"/>
              </a:schemeClr>
            </a:duotone>
          </a:blip>
          <a:stretch>
            <a:fillRect/>
          </a:stretch>
        </p:blipFill>
        <p:spPr>
          <a:xfrm>
            <a:off x="204226" y="1475939"/>
            <a:ext cx="4834498" cy="2054959"/>
          </a:xfrm>
          <a:prstGeom prst="rect">
            <a:avLst/>
          </a:prstGeom>
        </p:spPr>
      </p:pic>
    </p:spTree>
    <p:extLst>
      <p:ext uri="{BB962C8B-B14F-4D97-AF65-F5344CB8AC3E}">
        <p14:creationId xmlns:p14="http://schemas.microsoft.com/office/powerpoint/2010/main" val="2946112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30291D-E47B-40AF-B230-AE00BCCE5E49}"/>
              </a:ext>
            </a:extLst>
          </p:cNvPr>
          <p:cNvSpPr txBox="1"/>
          <p:nvPr/>
        </p:nvSpPr>
        <p:spPr>
          <a:xfrm>
            <a:off x="444500" y="1315641"/>
            <a:ext cx="7353300" cy="2862322"/>
          </a:xfrm>
          <a:prstGeom prst="rect">
            <a:avLst/>
          </a:prstGeom>
          <a:noFill/>
        </p:spPr>
        <p:txBody>
          <a:bodyPr wrap="square">
            <a:spAutoFit/>
          </a:bodyPr>
          <a:lstStyle/>
          <a:p>
            <a:r>
              <a:rPr lang="en-US" sz="2000" dirty="0">
                <a:solidFill>
                  <a:schemeClr val="bg1"/>
                </a:solidFill>
                <a:latin typeface="Adobe Garamond Pro Bold" panose="02020702060506020403" pitchFamily="18" charset="0"/>
              </a:rPr>
              <a:t>String Type</a:t>
            </a:r>
          </a:p>
          <a:p>
            <a:r>
              <a:rPr lang="en-ID" sz="2000" dirty="0">
                <a:solidFill>
                  <a:schemeClr val="bg1"/>
                </a:solidFill>
                <a:latin typeface="Adobe Garamond Pro Bold" panose="02020702060506020403" pitchFamily="18" charset="0"/>
              </a:rPr>
              <a:t>String </a:t>
            </a:r>
            <a:r>
              <a:rPr lang="en-ID" sz="2000" dirty="0" err="1">
                <a:solidFill>
                  <a:schemeClr val="bg1"/>
                </a:solidFill>
                <a:latin typeface="Adobe Garamond Pro Bold" panose="02020702060506020403" pitchFamily="18" charset="0"/>
              </a:rPr>
              <a:t>sebenarnya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adalah</a:t>
            </a:r>
            <a:r>
              <a:rPr lang="en-ID" sz="2000" dirty="0">
                <a:solidFill>
                  <a:schemeClr val="bg1"/>
                </a:solidFill>
                <a:latin typeface="Adobe Garamond Pro Bold" panose="02020702060506020403" pitchFamily="18" charset="0"/>
              </a:rPr>
              <a:t> Array, sangat </a:t>
            </a:r>
            <a:r>
              <a:rPr lang="en-ID" sz="2000" dirty="0" err="1">
                <a:solidFill>
                  <a:schemeClr val="bg1"/>
                </a:solidFill>
                <a:latin typeface="Adobe Garamond Pro Bold" panose="02020702060506020403" pitchFamily="18" charset="0"/>
              </a:rPr>
              <a:t>mirip</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dengan</a:t>
            </a:r>
            <a:r>
              <a:rPr lang="en-ID" sz="2000" dirty="0">
                <a:solidFill>
                  <a:schemeClr val="bg1"/>
                </a:solidFill>
                <a:latin typeface="Adobe Garamond Pro Bold" panose="02020702060506020403" pitchFamily="18" charset="0"/>
              </a:rPr>
              <a:t> array byte. Jika </a:t>
            </a:r>
            <a:r>
              <a:rPr lang="en-ID" sz="2000" dirty="0" err="1">
                <a:solidFill>
                  <a:schemeClr val="bg1"/>
                </a:solidFill>
                <a:latin typeface="Adobe Garamond Pro Bold" panose="02020702060506020403" pitchFamily="18" charset="0"/>
              </a:rPr>
              <a:t>itu</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terdengar</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terlalu</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rumit</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izinkan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saya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menguraikan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beberapa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kebiasaan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untuk</a:t>
            </a:r>
            <a:endParaRPr lang="en-ID" sz="2000" dirty="0">
              <a:solidFill>
                <a:schemeClr val="bg1"/>
              </a:solidFill>
              <a:latin typeface="Adobe Garamond Pro Bold" panose="02020702060506020403" pitchFamily="18" charset="0"/>
            </a:endParaRPr>
          </a:p>
          <a:p>
            <a:r>
              <a:rPr lang="en-ID" sz="2000" dirty="0">
                <a:solidFill>
                  <a:schemeClr val="bg1"/>
                </a:solidFill>
                <a:latin typeface="Adobe Garamond Pro Bold" panose="02020702060506020403" pitchFamily="18" charset="0"/>
              </a:rPr>
              <a:t>Anda yang </a:t>
            </a:r>
            <a:r>
              <a:rPr lang="en-ID" sz="2000" dirty="0" err="1">
                <a:solidFill>
                  <a:schemeClr val="bg1"/>
                </a:solidFill>
                <a:latin typeface="Adobe Garamond Pro Bold" panose="02020702060506020403" pitchFamily="18" charset="0"/>
              </a:rPr>
              <a:t>agak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unik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untuk</a:t>
            </a:r>
            <a:r>
              <a:rPr lang="en-ID" sz="2000" dirty="0">
                <a:solidFill>
                  <a:schemeClr val="bg1"/>
                </a:solidFill>
                <a:latin typeface="Adobe Garamond Pro Bold" panose="02020702060506020403" pitchFamily="18" charset="0"/>
              </a:rPr>
              <a:t> Solidity:</a:t>
            </a:r>
          </a:p>
          <a:p>
            <a:r>
              <a:rPr lang="en-ID" sz="2000" dirty="0">
                <a:solidFill>
                  <a:schemeClr val="bg1"/>
                </a:solidFill>
                <a:latin typeface="Adobe Garamond Pro Bold" panose="02020702060506020403" pitchFamily="18" charset="0"/>
              </a:rPr>
              <a:t>- </a:t>
            </a:r>
            <a:r>
              <a:rPr lang="sv-SE" sz="2000" dirty="0">
                <a:solidFill>
                  <a:schemeClr val="bg1"/>
                </a:solidFill>
                <a:latin typeface="Adobe Garamond Pro Bold" panose="02020702060506020403" pitchFamily="18" charset="0"/>
              </a:rPr>
              <a:t>Secara asli, tidak ada fungsi manipulasi String.</a:t>
            </a:r>
          </a:p>
          <a:p>
            <a:pPr marL="342900" indent="-342900">
              <a:buFontTx/>
              <a:buChar char="-"/>
            </a:pPr>
            <a:r>
              <a:rPr lang="en-ID" sz="2000" dirty="0" err="1">
                <a:solidFill>
                  <a:schemeClr val="bg1"/>
                </a:solidFill>
                <a:latin typeface="Adobe Garamond Pro Bold" panose="02020702060506020403" pitchFamily="18" charset="0"/>
              </a:rPr>
              <a:t>Bahkan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tidak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ada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perbandingan</a:t>
            </a:r>
            <a:r>
              <a:rPr lang="en-ID" sz="2000" dirty="0">
                <a:solidFill>
                  <a:schemeClr val="bg1"/>
                </a:solidFill>
                <a:latin typeface="Adobe Garamond Pro Bold" panose="02020702060506020403" pitchFamily="18" charset="0"/>
              </a:rPr>
              <a:t> string yang </a:t>
            </a:r>
            <a:r>
              <a:rPr lang="en-ID" sz="2000" dirty="0" err="1">
                <a:solidFill>
                  <a:schemeClr val="bg1"/>
                </a:solidFill>
                <a:latin typeface="Adobe Garamond Pro Bold" panose="02020702060506020403" pitchFamily="18" charset="0"/>
              </a:rPr>
              <a:t>mungkin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secara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asli</a:t>
            </a:r>
            <a:endParaRPr lang="en-ID" sz="2000" dirty="0">
              <a:solidFill>
                <a:schemeClr val="bg1"/>
              </a:solidFill>
              <a:latin typeface="Adobe Garamond Pro Bold" panose="02020702060506020403" pitchFamily="18" charset="0"/>
            </a:endParaRPr>
          </a:p>
          <a:p>
            <a:pPr marL="342900" indent="-342900">
              <a:buFontTx/>
              <a:buChar char="-"/>
            </a:pPr>
            <a:r>
              <a:rPr lang="en-ID" sz="2000" dirty="0">
                <a:solidFill>
                  <a:schemeClr val="bg1"/>
                </a:solidFill>
                <a:latin typeface="Adobe Garamond Pro Bold" panose="02020702060506020403" pitchFamily="18" charset="0"/>
              </a:rPr>
              <a:t>Ada </a:t>
            </a:r>
            <a:r>
              <a:rPr lang="en-ID" sz="2000" dirty="0" err="1">
                <a:solidFill>
                  <a:schemeClr val="bg1"/>
                </a:solidFill>
                <a:latin typeface="Adobe Garamond Pro Bold" panose="02020702060506020403" pitchFamily="18" charset="0"/>
              </a:rPr>
              <a:t>perpustakaan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untuk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bekerja</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dengan</a:t>
            </a:r>
            <a:r>
              <a:rPr lang="en-ID" sz="2000" dirty="0">
                <a:solidFill>
                  <a:schemeClr val="bg1"/>
                </a:solidFill>
                <a:latin typeface="Adobe Garamond Pro Bold" panose="02020702060506020403" pitchFamily="18" charset="0"/>
              </a:rPr>
              <a:t> Strings</a:t>
            </a:r>
          </a:p>
          <a:p>
            <a:pPr marL="342900" indent="-342900">
              <a:buFontTx/>
              <a:buChar char="-"/>
            </a:pPr>
            <a:r>
              <a:rPr lang="en-ID" sz="2000" dirty="0">
                <a:solidFill>
                  <a:schemeClr val="bg1"/>
                </a:solidFill>
                <a:latin typeface="Adobe Garamond Pro Bold" panose="02020702060506020403" pitchFamily="18" charset="0"/>
              </a:rPr>
              <a:t>String mahal </a:t>
            </a:r>
            <a:r>
              <a:rPr lang="en-ID" sz="2000" dirty="0" err="1">
                <a:solidFill>
                  <a:schemeClr val="bg1"/>
                </a:solidFill>
                <a:latin typeface="Adobe Garamond Pro Bold" panose="02020702060506020403" pitchFamily="18" charset="0"/>
              </a:rPr>
              <a:t>untuk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disimpan</a:t>
            </a:r>
            <a:r>
              <a:rPr lang="en-ID" sz="2000" dirty="0">
                <a:solidFill>
                  <a:schemeClr val="bg1"/>
                </a:solidFill>
                <a:latin typeface="Adobe Garamond Pro Bold" panose="02020702060506020403" pitchFamily="18" charset="0"/>
              </a:rPr>
              <a:t> dan </a:t>
            </a:r>
            <a:r>
              <a:rPr lang="en-ID" sz="2000" dirty="0" err="1">
                <a:solidFill>
                  <a:schemeClr val="bg1"/>
                </a:solidFill>
                <a:latin typeface="Adobe Garamond Pro Bold" panose="02020702060506020403" pitchFamily="18" charset="0"/>
              </a:rPr>
              <a:t>digunakan</a:t>
            </a:r>
            <a:r>
              <a:rPr lang="en-ID" sz="2000" dirty="0">
                <a:solidFill>
                  <a:schemeClr val="bg1"/>
                </a:solidFill>
                <a:latin typeface="Adobe Garamond Pro Bold" panose="02020702060506020403" pitchFamily="18" charset="0"/>
              </a:rPr>
              <a:t> di Solidity</a:t>
            </a:r>
          </a:p>
        </p:txBody>
      </p:sp>
    </p:spTree>
    <p:extLst>
      <p:ext uri="{BB962C8B-B14F-4D97-AF65-F5344CB8AC3E}">
        <p14:creationId xmlns:p14="http://schemas.microsoft.com/office/powerpoint/2010/main" val="1948959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E390-0B19-4ADE-B9EE-2973F9E66E21}"/>
              </a:ext>
            </a:extLst>
          </p:cNvPr>
          <p:cNvPicPr>
            <a:picLocks noChangeAspect="1"/>
          </p:cNvPicPr>
          <p:nvPr/>
        </p:nvPicPr>
        <p:blipFill rotWithShape="1">
          <a:blip r:embed="rId3"/>
          <a:srcRect l="17732" r="25602" b="2"/>
          <a:stretch/>
        </p:blipFill>
        <p:spPr>
          <a:xfrm>
            <a:off x="-6466" y="10"/>
            <a:ext cx="4571999" cy="51434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 Maka akan menuju web </a:t>
            </a:r>
            <a:r>
              <a:rPr lang="en-US" sz="1400" b="1"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Goerli Testnet Faucet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8. Lalu salin link wallet nya pada di bawah account 1 lalu taruh di kolom web goerli testnet faucet tersebut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9. Lalu klik request nya</a:t>
            </a:r>
          </a:p>
          <a:p>
            <a:pPr marL="1339850"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2555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7B0A8-9B77-42A7-9E10-4A61914DFE91}"/>
              </a:ext>
            </a:extLst>
          </p:cNvPr>
          <p:cNvPicPr>
            <a:picLocks noChangeAspect="1"/>
          </p:cNvPicPr>
          <p:nvPr/>
        </p:nvPicPr>
        <p:blipFill rotWithShape="1">
          <a:blip r:embed="rId2"/>
          <a:srcRect r="8829"/>
          <a:stretch/>
        </p:blipFill>
        <p:spPr>
          <a:xfrm>
            <a:off x="39003" y="36973"/>
            <a:ext cx="5472797" cy="2547477"/>
          </a:xfrm>
          <a:prstGeom prst="rect">
            <a:avLst/>
          </a:prstGeom>
        </p:spPr>
      </p:pic>
      <p:pic>
        <p:nvPicPr>
          <p:cNvPr id="7" name="Picture 6">
            <a:extLst>
              <a:ext uri="{FF2B5EF4-FFF2-40B4-BE49-F238E27FC236}">
                <a16:creationId xmlns:a16="http://schemas.microsoft.com/office/drawing/2014/main" id="{E771A86F-E175-4CA6-A967-B2DAE1DDC966}"/>
              </a:ext>
            </a:extLst>
          </p:cNvPr>
          <p:cNvPicPr>
            <a:picLocks noChangeAspect="1"/>
          </p:cNvPicPr>
          <p:nvPr/>
        </p:nvPicPr>
        <p:blipFill rotWithShape="1">
          <a:blip r:embed="rId3"/>
          <a:srcRect b="9165"/>
          <a:stretch/>
        </p:blipFill>
        <p:spPr>
          <a:xfrm>
            <a:off x="2003038" y="2832145"/>
            <a:ext cx="2772162" cy="1765256"/>
          </a:xfrm>
          <a:prstGeom prst="rect">
            <a:avLst/>
          </a:prstGeom>
        </p:spPr>
      </p:pic>
      <p:sp>
        <p:nvSpPr>
          <p:cNvPr id="8" name="TextBox 7">
            <a:extLst>
              <a:ext uri="{FF2B5EF4-FFF2-40B4-BE49-F238E27FC236}">
                <a16:creationId xmlns:a16="http://schemas.microsoft.com/office/drawing/2014/main" id="{4515404B-8EC5-4C39-9C65-599E8ED13044}"/>
              </a:ext>
            </a:extLst>
          </p:cNvPr>
          <p:cNvSpPr txBox="1"/>
          <p:nvPr/>
        </p:nvSpPr>
        <p:spPr>
          <a:xfrm>
            <a:off x="5558522" y="1142150"/>
            <a:ext cx="3546475" cy="3785652"/>
          </a:xfrm>
          <a:prstGeom prst="rect">
            <a:avLst/>
          </a:prstGeom>
          <a:noFill/>
        </p:spPr>
        <p:txBody>
          <a:bodyPr wrap="square">
            <a:spAutoFit/>
          </a:bodyPr>
          <a:lstStyle/>
          <a:p>
            <a:pPr marL="285750" indent="-285750">
              <a:buFont typeface="Arial" panose="020B0604020202020204" pitchFamily="34" charset="0"/>
              <a:buChar char="•"/>
            </a:pPr>
            <a:r>
              <a:rPr lang="en-US" sz="2000" dirty="0" err="1">
                <a:solidFill>
                  <a:schemeClr val="bg1"/>
                </a:solidFill>
                <a:latin typeface="Adobe Garamond Pro Bold" panose="02020702060506020403" pitchFamily="18" charset="0"/>
              </a:rPr>
              <a:t>Pertama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file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syntax </a:t>
            </a:r>
            <a:r>
              <a:rPr lang="en-US" sz="2000" dirty="0" err="1">
                <a:solidFill>
                  <a:schemeClr val="bg1"/>
                </a:solidFill>
                <a:latin typeface="Adobe Garamond Pro Bold" panose="02020702060506020403" pitchFamily="18" charset="0"/>
              </a:rPr>
              <a:t>sebagai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berikut</a:t>
            </a:r>
            <a:endParaRPr lang="en-US" sz="2000" dirty="0">
              <a:solidFill>
                <a:schemeClr val="bg1"/>
              </a:solidFill>
              <a:latin typeface="Adobe Garamond Pro Bold" panose="02020702060506020403" pitchFamily="18" charset="0"/>
            </a:endParaRPr>
          </a:p>
          <a:p>
            <a:endParaRPr lang="en-US" sz="2000" dirty="0">
              <a:solidFill>
                <a:schemeClr val="bg1"/>
              </a:solidFill>
              <a:latin typeface="Adobe Garamond Pro Bold" panose="02020702060506020403" pitchFamily="18" charset="0"/>
            </a:endParaRPr>
          </a:p>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melakukan</a:t>
            </a:r>
            <a:r>
              <a:rPr lang="en-US" sz="2000" dirty="0">
                <a:solidFill>
                  <a:schemeClr val="bg1"/>
                </a:solidFill>
                <a:latin typeface="Adobe Garamond Pro Bold" panose="02020702060506020403" pitchFamily="18" charset="0"/>
              </a:rPr>
              <a:t> deploy</a:t>
            </a:r>
          </a:p>
          <a:p>
            <a:r>
              <a:rPr lang="en-US" sz="2000" dirty="0">
                <a:solidFill>
                  <a:schemeClr val="bg1"/>
                </a:solidFill>
                <a:latin typeface="Adobe Garamond Pro Bold" panose="02020702060506020403" pitchFamily="18" charset="0"/>
              </a:rPr>
              <a:t> </a:t>
            </a:r>
          </a:p>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Dan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myString</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javascript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vm</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mengambil</a:t>
            </a:r>
            <a:r>
              <a:rPr lang="en-US" sz="2000" dirty="0">
                <a:solidFill>
                  <a:schemeClr val="bg1"/>
                </a:solidFill>
                <a:latin typeface="Adobe Garamond Pro Bold" panose="02020702060506020403" pitchFamily="18" charset="0"/>
              </a:rPr>
              <a:t> string yang </a:t>
            </a:r>
            <a:r>
              <a:rPr lang="en-US" sz="2000" dirty="0" err="1">
                <a:solidFill>
                  <a:schemeClr val="bg1"/>
                </a:solidFill>
                <a:latin typeface="Adobe Garamond Pro Bold" panose="02020702060506020403" pitchFamily="18" charset="0"/>
              </a:rPr>
              <a:t>menampilkan</a:t>
            </a:r>
            <a:r>
              <a:rPr lang="en-US" sz="2000" dirty="0">
                <a:solidFill>
                  <a:schemeClr val="bg1"/>
                </a:solidFill>
                <a:latin typeface="Adobe Garamond Pro Bold" panose="02020702060506020403" pitchFamily="18" charset="0"/>
              </a:rPr>
              <a:t> “hallo World” yang </a:t>
            </a:r>
            <a:r>
              <a:rPr lang="en-US" sz="2000" dirty="0" err="1">
                <a:solidFill>
                  <a:schemeClr val="bg1"/>
                </a:solidFill>
                <a:latin typeface="Adobe Garamond Pro Bold" panose="02020702060506020403" pitchFamily="18" charset="0"/>
              </a:rPr>
              <a:t>diinisialisasi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kan</a:t>
            </a:r>
            <a:r>
              <a:rPr lang="en-US" sz="2000" dirty="0">
                <a:solidFill>
                  <a:schemeClr val="bg1"/>
                </a:solidFill>
                <a:latin typeface="Adobe Garamond Pro Bold" panose="02020702060506020403" pitchFamily="18" charset="0"/>
              </a:rPr>
              <a:t> </a:t>
            </a:r>
          </a:p>
          <a:p>
            <a:pPr marL="285750" indent="-285750">
              <a:buFont typeface="Arial" panose="020B0604020202020204" pitchFamily="34" charset="0"/>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831090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4D104-770F-454F-AB73-715A304044DC}"/>
              </a:ext>
            </a:extLst>
          </p:cNvPr>
          <p:cNvPicPr>
            <a:picLocks noChangeAspect="1"/>
          </p:cNvPicPr>
          <p:nvPr/>
        </p:nvPicPr>
        <p:blipFill>
          <a:blip r:embed="rId2"/>
          <a:stretch>
            <a:fillRect/>
          </a:stretch>
        </p:blipFill>
        <p:spPr>
          <a:xfrm>
            <a:off x="383394" y="1378447"/>
            <a:ext cx="2734057" cy="1762371"/>
          </a:xfrm>
          <a:prstGeom prst="rect">
            <a:avLst/>
          </a:prstGeom>
        </p:spPr>
      </p:pic>
      <p:sp>
        <p:nvSpPr>
          <p:cNvPr id="8" name="TextBox 7">
            <a:extLst>
              <a:ext uri="{FF2B5EF4-FFF2-40B4-BE49-F238E27FC236}">
                <a16:creationId xmlns:a16="http://schemas.microsoft.com/office/drawing/2014/main" id="{F550D9CF-1242-4E50-8E89-4DBB1D613D78}"/>
              </a:ext>
            </a:extLst>
          </p:cNvPr>
          <p:cNvSpPr txBox="1"/>
          <p:nvPr/>
        </p:nvSpPr>
        <p:spPr>
          <a:xfrm>
            <a:off x="3527425" y="1985455"/>
            <a:ext cx="4854575"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Jika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memasukkan</a:t>
            </a:r>
            <a:r>
              <a:rPr lang="en-US" dirty="0">
                <a:solidFill>
                  <a:schemeClr val="bg1"/>
                </a:solidFill>
                <a:latin typeface="Adobe Garamond Pro Bold" panose="02020702060506020403" pitchFamily="18" charset="0"/>
              </a:rPr>
              <a:t> string “EthereumBlockchainDeveloper.com” dan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setMyString</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lalu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myStirng</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sehingga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menghasilkan</a:t>
            </a:r>
            <a:r>
              <a:rPr lang="en-US" dirty="0">
                <a:solidFill>
                  <a:schemeClr val="bg1"/>
                </a:solidFill>
                <a:latin typeface="Adobe Garamond Pro Bold" panose="02020702060506020403" pitchFamily="18" charset="0"/>
              </a:rPr>
              <a:t> 0;string:EthereumBlockchain-Developer.com. </a:t>
            </a:r>
            <a:r>
              <a:rPr lang="en-US" dirty="0" err="1">
                <a:solidFill>
                  <a:schemeClr val="bg1"/>
                </a:solidFill>
                <a:latin typeface="Adobe Garamond Pro Bold" panose="02020702060506020403" pitchFamily="18" charset="0"/>
              </a:rPr>
              <a:t>Bukan</a:t>
            </a:r>
            <a:r>
              <a:rPr lang="en-US" dirty="0">
                <a:solidFill>
                  <a:schemeClr val="bg1"/>
                </a:solidFill>
                <a:latin typeface="Adobe Garamond Pro Bold" panose="02020702060506020403" pitchFamily="18" charset="0"/>
              </a:rPr>
              <a:t> 0;string:hello world</a:t>
            </a:r>
          </a:p>
        </p:txBody>
      </p:sp>
    </p:spTree>
    <p:extLst>
      <p:ext uri="{BB962C8B-B14F-4D97-AF65-F5344CB8AC3E}">
        <p14:creationId xmlns:p14="http://schemas.microsoft.com/office/powerpoint/2010/main" val="3149843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28D8C3-10D5-4D88-9304-C87303595323}"/>
              </a:ext>
            </a:extLst>
          </p:cNvPr>
          <p:cNvSpPr txBox="1"/>
          <p:nvPr/>
        </p:nvSpPr>
        <p:spPr>
          <a:xfrm>
            <a:off x="466724" y="1561177"/>
            <a:ext cx="7445376" cy="2554545"/>
          </a:xfrm>
          <a:prstGeom prst="rect">
            <a:avLst/>
          </a:prstGeom>
          <a:noFill/>
        </p:spPr>
        <p:txBody>
          <a:bodyPr wrap="square">
            <a:spAutoFit/>
          </a:bodyPr>
          <a:lstStyle/>
          <a:p>
            <a:r>
              <a:rPr lang="en-US" sz="2000" dirty="0">
                <a:solidFill>
                  <a:schemeClr val="bg1"/>
                </a:solidFill>
                <a:latin typeface="Adobe Garamond Pro Bold" panose="02020702060506020403" pitchFamily="18" charset="0"/>
              </a:rPr>
              <a:t>Smart contract </a:t>
            </a:r>
            <a:r>
              <a:rPr lang="en-US" sz="2000" dirty="0" err="1">
                <a:solidFill>
                  <a:schemeClr val="bg1"/>
                </a:solidFill>
                <a:latin typeface="Adobe Garamond Pro Bold" panose="02020702060506020403" pitchFamily="18" charset="0"/>
              </a:rPr>
              <a:t>self managing</a:t>
            </a:r>
            <a:r>
              <a:rPr lang="en-US" sz="2000" dirty="0">
                <a:solidFill>
                  <a:schemeClr val="bg1"/>
                </a:solidFill>
                <a:latin typeface="Adobe Garamond Pro Bold" panose="02020702060506020403" pitchFamily="18" charset="0"/>
              </a:rPr>
              <a:t> funds (</a:t>
            </a:r>
            <a:r>
              <a:rPr lang="en-US" sz="2000" dirty="0" err="1">
                <a:solidFill>
                  <a:schemeClr val="bg1"/>
                </a:solidFill>
                <a:latin typeface="Adobe Garamond Pro Bold" panose="02020702060506020403" pitchFamily="18" charset="0"/>
              </a:rPr>
              <a:t>Lab.deposit</a:t>
            </a:r>
            <a:r>
              <a:rPr lang="en-US" sz="2000" dirty="0">
                <a:solidFill>
                  <a:schemeClr val="bg1"/>
                </a:solidFill>
                <a:latin typeface="Adobe Garamond Pro Bold" panose="02020702060506020403" pitchFamily="18" charset="0"/>
              </a:rPr>
              <a:t>/Withdraw Ether)</a:t>
            </a:r>
          </a:p>
          <a:p>
            <a:endParaRPr lang="en-US" sz="2000" dirty="0">
              <a:solidFill>
                <a:schemeClr val="bg1"/>
              </a:solidFill>
              <a:latin typeface="Adobe Garamond Pro Bold" panose="02020702060506020403" pitchFamily="18" charset="0"/>
            </a:endParaRPr>
          </a:p>
          <a:p>
            <a:r>
              <a:rPr lang="en-US" sz="2000" dirty="0" err="1">
                <a:solidFill>
                  <a:schemeClr val="bg1"/>
                </a:solidFill>
                <a:latin typeface="Adobe Garamond Pro Bold" panose="02020702060506020403" pitchFamily="18" charset="0"/>
              </a:rPr>
              <a:t>dimana</a:t>
            </a:r>
            <a:r>
              <a:rPr lang="en-US" sz="2000" dirty="0">
                <a:solidFill>
                  <a:schemeClr val="bg1"/>
                </a:solidFill>
                <a:latin typeface="Adobe Garamond Pro Bold" panose="02020702060506020403" pitchFamily="18" charset="0"/>
              </a:rPr>
              <a:t> lab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mempelajari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bagaimana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smartcontract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mengelola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dananya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sendiri,lalu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mengirim</a:t>
            </a:r>
            <a:r>
              <a:rPr lang="en-US" sz="2000" dirty="0">
                <a:solidFill>
                  <a:schemeClr val="bg1"/>
                </a:solidFill>
                <a:latin typeface="Adobe Garamond Pro Bold" panose="02020702060506020403" pitchFamily="18" charset="0"/>
              </a:rPr>
              <a:t> ether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smartcontract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kemudian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mengelola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ethernya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sendiri</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menyampaikannya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kepada</a:t>
            </a:r>
            <a:r>
              <a:rPr lang="en-US" sz="2000" dirty="0">
                <a:solidFill>
                  <a:schemeClr val="bg1"/>
                </a:solidFill>
                <a:latin typeface="Adobe Garamond Pro Bold" panose="02020702060506020403" pitchFamily="18" charset="0"/>
              </a:rPr>
              <a:t> orang lain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rekening</a:t>
            </a:r>
            <a:r>
              <a:rPr lang="en-US" sz="2000" dirty="0">
                <a:solidFill>
                  <a:schemeClr val="bg1"/>
                </a:solidFill>
                <a:latin typeface="Adobe Garamond Pro Bold" panose="02020702060506020403" pitchFamily="18" charset="0"/>
              </a:rPr>
              <a:t> bank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kode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pemoggramman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sehingga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digunakan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untuk</a:t>
            </a:r>
            <a:r>
              <a:rPr lang="en-US" sz="2000" dirty="0">
                <a:solidFill>
                  <a:schemeClr val="bg1"/>
                </a:solidFill>
                <a:latin typeface="Adobe Garamond Pro Bold" panose="02020702060506020403" pitchFamily="18" charset="0"/>
              </a:rPr>
              <a:t> escrow ether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dalam</a:t>
            </a:r>
            <a:r>
              <a:rPr lang="en-US" sz="2000" dirty="0">
                <a:solidFill>
                  <a:schemeClr val="bg1"/>
                </a:solidFill>
                <a:latin typeface="Adobe Garamond Pro Bold" panose="02020702060506020403" pitchFamily="18" charset="0"/>
              </a:rPr>
              <a:t> smart contract.</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668709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2464F-8F55-4A56-89CC-5F8EF81A704C}"/>
              </a:ext>
            </a:extLst>
          </p:cNvPr>
          <p:cNvPicPr>
            <a:picLocks noChangeAspect="1"/>
          </p:cNvPicPr>
          <p:nvPr/>
        </p:nvPicPr>
        <p:blipFill>
          <a:blip r:embed="rId2"/>
          <a:stretch>
            <a:fillRect/>
          </a:stretch>
        </p:blipFill>
        <p:spPr>
          <a:xfrm>
            <a:off x="514607" y="304800"/>
            <a:ext cx="4416528" cy="2415844"/>
          </a:xfrm>
          <a:prstGeom prst="rect">
            <a:avLst/>
          </a:prstGeom>
        </p:spPr>
      </p:pic>
      <p:sp>
        <p:nvSpPr>
          <p:cNvPr id="7" name="TextBox 6">
            <a:extLst>
              <a:ext uri="{FF2B5EF4-FFF2-40B4-BE49-F238E27FC236}">
                <a16:creationId xmlns:a16="http://schemas.microsoft.com/office/drawing/2014/main" id="{2F02033B-E9AC-4221-B8C8-0493E9FA93B3}"/>
              </a:ext>
            </a:extLst>
          </p:cNvPr>
          <p:cNvSpPr txBox="1"/>
          <p:nvPr/>
        </p:nvSpPr>
        <p:spPr>
          <a:xfrm>
            <a:off x="2276475" y="2951887"/>
            <a:ext cx="459105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Langkah </a:t>
            </a:r>
            <a:r>
              <a:rPr lang="en-US" dirty="0" err="1">
                <a:solidFill>
                  <a:schemeClr val="bg1"/>
                </a:solidFill>
                <a:latin typeface="Adobe Garamond Pro Bold" panose="02020702060506020403" pitchFamily="18" charset="0"/>
              </a:rPr>
              <a:t>pertama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membuat</a:t>
            </a:r>
            <a:r>
              <a:rPr lang="en-US" dirty="0">
                <a:solidFill>
                  <a:schemeClr val="bg1"/>
                </a:solidFill>
                <a:latin typeface="Adobe Garamond Pro Bold" panose="02020702060506020403" pitchFamily="18" charset="0"/>
              </a:rPr>
              <a:t> file di remix </a:t>
            </a:r>
            <a:r>
              <a:rPr lang="en-US" dirty="0" err="1">
                <a:solidFill>
                  <a:schemeClr val="bg1"/>
                </a:solidFill>
                <a:latin typeface="Adobe Garamond Pro Bold" panose="02020702060506020403" pitchFamily="18" charset="0"/>
              </a:rPr>
              <a:t>dengan</a:t>
            </a:r>
            <a:r>
              <a:rPr lang="en-US" dirty="0">
                <a:solidFill>
                  <a:schemeClr val="bg1"/>
                </a:solidFill>
                <a:latin typeface="Adobe Garamond Pro Bold" panose="02020702060506020403" pitchFamily="18" charset="0"/>
              </a:rPr>
              <a:t> syntax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sebagai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berikut</a:t>
            </a:r>
            <a:r>
              <a:rPr lang="en-US" dirty="0">
                <a:solidFill>
                  <a:schemeClr val="bg1"/>
                </a:solidFill>
                <a:latin typeface="Adobe Garamond Pro Bold" panose="02020702060506020403" pitchFamily="18" charset="0"/>
              </a:rPr>
              <a:t> </a:t>
            </a:r>
          </a:p>
          <a:p>
            <a:pPr marL="285750" indent="-285750">
              <a:buFont typeface="Arial" panose="020B0604020202020204" pitchFamily="34" charset="0"/>
              <a:buChar char="•"/>
            </a:pP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Jadi pada “</a:t>
            </a:r>
            <a:r>
              <a:rPr lang="en-US" i="1" dirty="0" err="1">
                <a:solidFill>
                  <a:schemeClr val="bg1"/>
                </a:solidFill>
                <a:latin typeface="Adobe Garamond Pro Bold" panose="02020702060506020403" pitchFamily="18" charset="0"/>
              </a:rPr>
              <a:t>uint</a:t>
            </a:r>
            <a:r>
              <a:rPr lang="en-US" i="1" dirty="0">
                <a:solidFill>
                  <a:schemeClr val="bg1"/>
                </a:solidFill>
                <a:latin typeface="Adobe Garamond Pro Bold" panose="02020702060506020403" pitchFamily="18" charset="0"/>
              </a:rPr>
              <a:t> public </a:t>
            </a:r>
            <a:r>
              <a:rPr lang="en-US" i="1" dirty="0" err="1">
                <a:solidFill>
                  <a:schemeClr val="bg1"/>
                </a:solidFill>
                <a:latin typeface="Adobe Garamond Pro Bold" panose="02020702060506020403" pitchFamily="18" charset="0"/>
              </a:rPr>
              <a:t>balanceReceived</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variable </a:t>
            </a:r>
            <a:r>
              <a:rPr lang="en-US" dirty="0" err="1">
                <a:solidFill>
                  <a:schemeClr val="bg1"/>
                </a:solidFill>
                <a:latin typeface="Adobe Garamond Pro Bold" panose="02020702060506020403" pitchFamily="18" charset="0"/>
              </a:rPr>
              <a:t>penyimpanan</a:t>
            </a:r>
            <a:r>
              <a:rPr lang="en-US" dirty="0">
                <a:solidFill>
                  <a:schemeClr val="bg1"/>
                </a:solidFill>
                <a:latin typeface="Adobe Garamond Pro Bold" panose="02020702060506020403" pitchFamily="18" charset="0"/>
              </a:rPr>
              <a:t> public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membuat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sebuah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fungsi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pengambil</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otomatis</a:t>
            </a:r>
            <a:r>
              <a:rPr lang="en-US"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3464368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19A8B9-7D6A-4D7D-A9C1-606971793027}"/>
              </a:ext>
            </a:extLst>
          </p:cNvPr>
          <p:cNvSpPr txBox="1"/>
          <p:nvPr/>
        </p:nvSpPr>
        <p:spPr>
          <a:xfrm>
            <a:off x="546100" y="1479540"/>
            <a:ext cx="8001000" cy="2554545"/>
          </a:xfrm>
          <a:prstGeom prst="rect">
            <a:avLst/>
          </a:prstGeom>
          <a:noFill/>
        </p:spPr>
        <p:txBody>
          <a:bodyPr wrap="square">
            <a:spAutoFit/>
          </a:bodyPr>
          <a:lstStyle/>
          <a:p>
            <a:r>
              <a:rPr lang="en-ID" sz="2000" b="0" i="0" u="none" strike="noStrike" baseline="0" dirty="0">
                <a:solidFill>
                  <a:schemeClr val="bg1"/>
                </a:solidFill>
                <a:latin typeface="Adobe Garamond Pro Bold" panose="02020702060506020403" pitchFamily="18" charset="0"/>
              </a:rPr>
              <a:t>“</a:t>
            </a:r>
            <a:r>
              <a:rPr lang="en-ID" sz="2000" b="0" i="0" u="none" strike="noStrike" baseline="0" dirty="0" err="1">
                <a:solidFill>
                  <a:schemeClr val="bg1"/>
                </a:solidFill>
                <a:latin typeface="Adobe Garamond Pro Bold" panose="02020702060506020403" pitchFamily="18" charset="0"/>
              </a:rPr>
              <a:t>balanceReceived</a:t>
            </a:r>
            <a:r>
              <a:rPr lang="en-ID" sz="2000" b="0" i="0" u="none" strike="noStrike" baseline="0" dirty="0">
                <a:solidFill>
                  <a:schemeClr val="bg1"/>
                </a:solidFill>
                <a:latin typeface="Adobe Garamond Pro Bold" panose="02020702060506020403" pitchFamily="18" charset="0"/>
              </a:rPr>
              <a:t> += </a:t>
            </a:r>
            <a:r>
              <a:rPr lang="en-ID" sz="2000" b="0" i="0" u="none" strike="noStrike" baseline="0" dirty="0" err="1">
                <a:solidFill>
                  <a:schemeClr val="bg1"/>
                </a:solidFill>
                <a:latin typeface="Adobe Garamond Pro Bold" panose="02020702060506020403" pitchFamily="18" charset="0"/>
              </a:rPr>
              <a:t>msg.value</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ini</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adalah</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objek</a:t>
            </a:r>
            <a:r>
              <a:rPr lang="en-ID" sz="2000" b="0" i="0" u="none" strike="noStrike" baseline="0" dirty="0">
                <a:solidFill>
                  <a:schemeClr val="bg1"/>
                </a:solidFill>
                <a:latin typeface="Adobe Garamond Pro Bold" panose="02020702060506020403" pitchFamily="18" charset="0"/>
              </a:rPr>
              <a:t> global yang </a:t>
            </a:r>
            <a:r>
              <a:rPr lang="en-ID" sz="2000" b="0" i="0" u="none" strike="noStrike" baseline="0" dirty="0" err="1">
                <a:solidFill>
                  <a:schemeClr val="bg1"/>
                </a:solidFill>
                <a:latin typeface="Adobe Garamond Pro Bold" panose="02020702060506020403" pitchFamily="18" charset="0"/>
              </a:rPr>
              <a:t>selalu</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ada</a:t>
            </a:r>
            <a:r>
              <a:rPr lang="en-ID" sz="2000" b="0" i="0" u="none" strike="noStrike" baseline="0" dirty="0">
                <a:solidFill>
                  <a:schemeClr val="bg1"/>
                </a:solidFill>
                <a:latin typeface="Adobe Garamond Pro Bold" panose="02020702060506020403" pitchFamily="18" charset="0"/>
              </a:rPr>
              <a:t> yang </a:t>
            </a:r>
            <a:r>
              <a:rPr lang="en-ID" sz="2000" b="0" i="0" u="none" strike="noStrike" baseline="0" dirty="0" err="1">
                <a:solidFill>
                  <a:schemeClr val="bg1"/>
                </a:solidFill>
                <a:latin typeface="Adobe Garamond Pro Bold" panose="02020702060506020403" pitchFamily="18" charset="0"/>
              </a:rPr>
              <a:t>berisi</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beberapa</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informasi</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tentang</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transaksi</a:t>
            </a:r>
            <a:r>
              <a:rPr lang="en-ID" sz="2000" b="0" i="0" u="none" strike="noStrike" baseline="0" dirty="0">
                <a:solidFill>
                  <a:schemeClr val="bg1"/>
                </a:solidFill>
                <a:latin typeface="Adobe Garamond Pro Bold" panose="02020702060506020403" pitchFamily="18" charset="0"/>
              </a:rPr>
              <a:t> yang </a:t>
            </a:r>
            <a:r>
              <a:rPr lang="en-ID" sz="2000" b="0" i="0" u="none" strike="noStrike" baseline="0" dirty="0" err="1">
                <a:solidFill>
                  <a:schemeClr val="bg1"/>
                </a:solidFill>
                <a:latin typeface="Adobe Garamond Pro Bold" panose="02020702060506020403" pitchFamily="18" charset="0"/>
              </a:rPr>
              <a:t>sedang</a:t>
            </a:r>
            <a:r>
              <a:rPr lang="en-ID" sz="2000" b="0" i="0" u="none" strike="noStrike" baseline="0" dirty="0">
                <a:solidFill>
                  <a:schemeClr val="bg1"/>
                </a:solidFill>
                <a:latin typeface="Adobe Garamond Pro Bold" panose="02020702060506020403" pitchFamily="18" charset="0"/>
              </a:rPr>
              <a:t> </a:t>
            </a:r>
            <a:r>
              <a:rPr lang="en-ID" sz="2000" b="0" i="0" u="none" strike="noStrike" baseline="0" dirty="0" err="1">
                <a:solidFill>
                  <a:schemeClr val="bg1"/>
                </a:solidFill>
                <a:latin typeface="Adobe Garamond Pro Bold" panose="02020702060506020403" pitchFamily="18" charset="0"/>
              </a:rPr>
              <a:t>berlangsung</a:t>
            </a:r>
            <a:r>
              <a:rPr lang="en-ID" sz="2000" dirty="0">
                <a:solidFill>
                  <a:schemeClr val="bg1"/>
                </a:solidFill>
                <a:latin typeface="Adobe Garamond Pro Bold" panose="02020702060506020403" pitchFamily="18" charset="0"/>
              </a:rPr>
              <a:t>.</a:t>
            </a:r>
          </a:p>
          <a:p>
            <a:endParaRPr lang="en-ID" sz="2000" b="0" i="0" u="none" strike="noStrike" baseline="0" dirty="0">
              <a:solidFill>
                <a:schemeClr val="bg1"/>
              </a:solidFill>
              <a:latin typeface="Adobe Garamond Pro Bold" panose="02020702060506020403" pitchFamily="18" charset="0"/>
            </a:endParaRPr>
          </a:p>
          <a:p>
            <a:r>
              <a:rPr lang="en-ID" sz="2000" dirty="0">
                <a:solidFill>
                  <a:schemeClr val="bg1"/>
                </a:solidFill>
                <a:latin typeface="Adobe Garamond Pro Bold" panose="02020702060506020403" pitchFamily="18" charset="0"/>
              </a:rPr>
              <a:t>“</a:t>
            </a:r>
            <a:r>
              <a:rPr lang="en-US" sz="2000" b="0" i="0" u="none" strike="noStrike" baseline="0" dirty="0">
                <a:solidFill>
                  <a:schemeClr val="bg1"/>
                </a:solidFill>
                <a:latin typeface="Adobe Garamond Pro Bold" panose="02020702060506020403" pitchFamily="18" charset="0"/>
              </a:rPr>
              <a:t>function </a:t>
            </a:r>
            <a:r>
              <a:rPr lang="en-US" sz="2000" b="0" i="0" u="none" strike="noStrike" baseline="0" dirty="0" err="1">
                <a:solidFill>
                  <a:schemeClr val="bg1"/>
                </a:solidFill>
                <a:latin typeface="Adobe Garamond Pro Bold" panose="02020702060506020403" pitchFamily="18" charset="0"/>
              </a:rPr>
              <a:t>getBalance</a:t>
            </a:r>
            <a:r>
              <a:rPr lang="en-US" sz="2000" b="0" i="0" u="none" strike="noStrike" baseline="0" dirty="0">
                <a:solidFill>
                  <a:schemeClr val="bg1"/>
                </a:solidFill>
                <a:latin typeface="Adobe Garamond Pro Bold" panose="02020702060506020403" pitchFamily="18" charset="0"/>
              </a:rPr>
              <a:t>() public view returns(</a:t>
            </a:r>
            <a:r>
              <a:rPr lang="en-US" sz="2000" b="0" i="0" u="none" strike="noStrike" baseline="0" dirty="0" err="1">
                <a:solidFill>
                  <a:schemeClr val="bg1"/>
                </a:solidFill>
                <a:latin typeface="Adobe Garamond Pro Bold" panose="02020702060506020403" pitchFamily="18" charset="0"/>
              </a:rPr>
              <a:t>uint</a:t>
            </a:r>
            <a:r>
              <a:rPr lang="en-US" sz="2000" b="0" i="0" u="none" strike="noStrike" baseline="0" dirty="0">
                <a:solidFill>
                  <a:schemeClr val="bg1"/>
                </a:solidFill>
                <a:latin typeface="Adobe Garamond Pro Bold" panose="02020702060506020403" pitchFamily="18" charset="0"/>
              </a:rPr>
              <a:t>)</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adalah</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fungsi</a:t>
            </a:r>
            <a:r>
              <a:rPr lang="en-ID" sz="2000" dirty="0">
                <a:solidFill>
                  <a:schemeClr val="bg1"/>
                </a:solidFill>
                <a:latin typeface="Adobe Garamond Pro Bold" panose="02020702060506020403" pitchFamily="18" charset="0"/>
              </a:rPr>
              <a:t> yang </a:t>
            </a:r>
            <a:r>
              <a:rPr lang="en-ID" sz="2000" dirty="0" err="1">
                <a:solidFill>
                  <a:schemeClr val="bg1"/>
                </a:solidFill>
                <a:latin typeface="Adobe Garamond Pro Bold" panose="02020702060506020403" pitchFamily="18" charset="0"/>
              </a:rPr>
              <a:t>tidak</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mengubah</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pernyimpanan</a:t>
            </a:r>
            <a:r>
              <a:rPr lang="en-ID" sz="2000" dirty="0">
                <a:solidFill>
                  <a:schemeClr val="bg1"/>
                </a:solidFill>
                <a:latin typeface="Adobe Garamond Pro Bold" panose="02020702060506020403" pitchFamily="18" charset="0"/>
              </a:rPr>
              <a:t> dan </a:t>
            </a:r>
            <a:r>
              <a:rPr lang="en-ID" sz="2000" dirty="0" err="1">
                <a:solidFill>
                  <a:schemeClr val="bg1"/>
                </a:solidFill>
                <a:latin typeface="Adobe Garamond Pro Bold" panose="02020702060506020403" pitchFamily="18" charset="0"/>
              </a:rPr>
              <a:t>dapat</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mengembalikkan</a:t>
            </a:r>
            <a:r>
              <a:rPr lang="en-ID" sz="2000" dirty="0">
                <a:solidFill>
                  <a:schemeClr val="bg1"/>
                </a:solidFill>
                <a:latin typeface="Adobe Garamond Pro Bold" panose="02020702060506020403" pitchFamily="18" charset="0"/>
              </a:rPr>
              <a:t> </a:t>
            </a:r>
            <a:r>
              <a:rPr lang="en-ID" sz="2000" dirty="0" err="1">
                <a:solidFill>
                  <a:schemeClr val="bg1"/>
                </a:solidFill>
                <a:latin typeface="Adobe Garamond Pro Bold" panose="02020702060506020403" pitchFamily="18" charset="0"/>
              </a:rPr>
              <a:t>informasi</a:t>
            </a:r>
            <a:r>
              <a:rPr lang="en-ID"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a:p>
            <a:r>
              <a:rPr lang="en-ID" sz="2000" dirty="0">
                <a:solidFill>
                  <a:schemeClr val="bg1"/>
                </a:solidFill>
                <a:latin typeface="Adobe Garamond Pro Bold" panose="02020702060506020403" pitchFamily="18" charset="0"/>
              </a:rPr>
              <a:t>“</a:t>
            </a:r>
            <a:r>
              <a:rPr lang="en-ID" sz="2000" b="0" i="0" u="none" strike="noStrike" baseline="0" dirty="0">
                <a:solidFill>
                  <a:schemeClr val="bg1"/>
                </a:solidFill>
                <a:latin typeface="Adobe Garamond Pro Bold" panose="02020702060506020403" pitchFamily="18" charset="0"/>
              </a:rPr>
              <a:t>address(this).balance </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adalah</a:t>
            </a:r>
            <a:r>
              <a:rPr lang="en-ID" sz="2000" b="0" u="none" strike="noStrike" baseline="0" dirty="0">
                <a:solidFill>
                  <a:schemeClr val="bg1"/>
                </a:solidFill>
                <a:latin typeface="Adobe Garamond Pro Bold" panose="02020702060506020403" pitchFamily="18" charset="0"/>
              </a:rPr>
              <a:t> variable </a:t>
            </a:r>
            <a:r>
              <a:rPr lang="en-ID" sz="2000" b="0" u="none" strike="noStrike" baseline="0" dirty="0" err="1">
                <a:solidFill>
                  <a:schemeClr val="bg1"/>
                </a:solidFill>
                <a:latin typeface="Adobe Garamond Pro Bold" panose="02020702060506020403" pitchFamily="18" charset="0"/>
              </a:rPr>
              <a:t>dari</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alamat</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tipe</a:t>
            </a:r>
            <a:r>
              <a:rPr lang="en-ID" sz="2000" b="0" u="none" strike="noStrike" baseline="0" dirty="0">
                <a:solidFill>
                  <a:schemeClr val="bg1"/>
                </a:solidFill>
                <a:latin typeface="Adobe Garamond Pro Bold" panose="02020702060506020403" pitchFamily="18" charset="0"/>
              </a:rPr>
              <a:t> yang </a:t>
            </a:r>
            <a:r>
              <a:rPr lang="en-ID" sz="2000" b="0" u="none" strike="noStrike" baseline="0" dirty="0" err="1">
                <a:solidFill>
                  <a:schemeClr val="bg1"/>
                </a:solidFill>
                <a:latin typeface="Adobe Garamond Pro Bold" panose="02020702060506020403" pitchFamily="18" charset="0"/>
              </a:rPr>
              <a:t>memiliki</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proterti</a:t>
            </a:r>
            <a:r>
              <a:rPr lang="en-ID" sz="2000" b="0" u="none" strike="noStrike" baseline="0" dirty="0">
                <a:solidFill>
                  <a:schemeClr val="bg1"/>
                </a:solidFill>
                <a:latin typeface="Adobe Garamond Pro Bold" panose="02020702060506020403" pitchFamily="18" charset="0"/>
              </a:rPr>
              <a:t> (.balance) yang </a:t>
            </a:r>
            <a:r>
              <a:rPr lang="en-ID" sz="2000" b="0" u="none" strike="noStrike" baseline="0" dirty="0" err="1">
                <a:solidFill>
                  <a:schemeClr val="bg1"/>
                </a:solidFill>
                <a:latin typeface="Adobe Garamond Pro Bold" panose="02020702060506020403" pitchFamily="18" charset="0"/>
              </a:rPr>
              <a:t>memberi</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jumlah</a:t>
            </a:r>
            <a:r>
              <a:rPr lang="en-ID" sz="2000" b="0" u="none" strike="noStrike" baseline="0" dirty="0">
                <a:solidFill>
                  <a:schemeClr val="bg1"/>
                </a:solidFill>
                <a:latin typeface="Adobe Garamond Pro Bold" panose="02020702060506020403" pitchFamily="18" charset="0"/>
              </a:rPr>
              <a:t> ether </a:t>
            </a:r>
            <a:r>
              <a:rPr lang="en-ID" sz="2000" b="0" u="none" strike="noStrike" baseline="0" dirty="0" err="1">
                <a:solidFill>
                  <a:schemeClr val="bg1"/>
                </a:solidFill>
                <a:latin typeface="Adobe Garamond Pro Bold" panose="02020702060506020403" pitchFamily="18" charset="0"/>
              </a:rPr>
              <a:t>disimpan</a:t>
            </a:r>
            <a:r>
              <a:rPr lang="en-ID" sz="2000" b="0" u="none" strike="noStrike" baseline="0" dirty="0">
                <a:solidFill>
                  <a:schemeClr val="bg1"/>
                </a:solidFill>
                <a:latin typeface="Adobe Garamond Pro Bold" panose="02020702060506020403" pitchFamily="18" charset="0"/>
              </a:rPr>
              <a:t> di </a:t>
            </a:r>
            <a:r>
              <a:rPr lang="en-ID" sz="2000" b="0" u="none" strike="noStrike" baseline="0" dirty="0" err="1">
                <a:solidFill>
                  <a:schemeClr val="bg1"/>
                </a:solidFill>
                <a:latin typeface="Adobe Garamond Pro Bold" panose="02020702060506020403" pitchFamily="18" charset="0"/>
              </a:rPr>
              <a:t>alamat</a:t>
            </a:r>
            <a:r>
              <a:rPr lang="en-ID" sz="2000" b="0" u="none" strike="noStrike" baseline="0" dirty="0">
                <a:solidFill>
                  <a:schemeClr val="bg1"/>
                </a:solidFill>
                <a:latin typeface="Adobe Garamond Pro Bold" panose="02020702060506020403" pitchFamily="18" charset="0"/>
              </a:rPr>
              <a:t> </a:t>
            </a:r>
            <a:r>
              <a:rPr lang="en-ID" sz="2000" b="0" u="none" strike="noStrike" baseline="0" dirty="0" err="1">
                <a:solidFill>
                  <a:schemeClr val="bg1"/>
                </a:solidFill>
                <a:latin typeface="Adobe Garamond Pro Bold" panose="02020702060506020403" pitchFamily="18" charset="0"/>
              </a:rPr>
              <a:t>tersebu</a:t>
            </a:r>
            <a:r>
              <a:rPr lang="en-ID" sz="2000" b="0" i="1" u="none" strike="noStrike" baseline="0" dirty="0" err="1">
                <a:solidFill>
                  <a:schemeClr val="bg1"/>
                </a:solidFill>
                <a:latin typeface="Adobe Garamond Pro Bold" panose="02020702060506020403" pitchFamily="18" charset="0"/>
              </a:rPr>
              <a:t>t</a:t>
            </a:r>
            <a:r>
              <a:rPr lang="en-ID" sz="2000" b="0" i="1" u="none" strike="noStrike" baseline="0"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2163443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405D4-5322-4256-8A69-B87ABE914712}"/>
              </a:ext>
            </a:extLst>
          </p:cNvPr>
          <p:cNvPicPr>
            <a:picLocks noChangeAspect="1"/>
          </p:cNvPicPr>
          <p:nvPr/>
        </p:nvPicPr>
        <p:blipFill rotWithShape="1">
          <a:blip r:embed="rId2"/>
          <a:srcRect b="4325"/>
          <a:stretch/>
        </p:blipFill>
        <p:spPr>
          <a:xfrm>
            <a:off x="121629" y="61131"/>
            <a:ext cx="5212371" cy="2106981"/>
          </a:xfrm>
          <a:prstGeom prst="rect">
            <a:avLst/>
          </a:prstGeom>
        </p:spPr>
      </p:pic>
      <p:pic>
        <p:nvPicPr>
          <p:cNvPr id="7" name="Picture 6">
            <a:extLst>
              <a:ext uri="{FF2B5EF4-FFF2-40B4-BE49-F238E27FC236}">
                <a16:creationId xmlns:a16="http://schemas.microsoft.com/office/drawing/2014/main" id="{EC9D0D8E-28BA-4B8C-AF45-D2BE1B47E7FA}"/>
              </a:ext>
            </a:extLst>
          </p:cNvPr>
          <p:cNvPicPr>
            <a:picLocks noChangeAspect="1"/>
          </p:cNvPicPr>
          <p:nvPr/>
        </p:nvPicPr>
        <p:blipFill rotWithShape="1">
          <a:blip r:embed="rId3"/>
          <a:srcRect b="3858"/>
          <a:stretch/>
        </p:blipFill>
        <p:spPr>
          <a:xfrm>
            <a:off x="5054600" y="2571750"/>
            <a:ext cx="2356153" cy="2429288"/>
          </a:xfrm>
          <a:prstGeom prst="rect">
            <a:avLst/>
          </a:prstGeom>
        </p:spPr>
      </p:pic>
      <p:sp>
        <p:nvSpPr>
          <p:cNvPr id="8" name="TextBox 7">
            <a:extLst>
              <a:ext uri="{FF2B5EF4-FFF2-40B4-BE49-F238E27FC236}">
                <a16:creationId xmlns:a16="http://schemas.microsoft.com/office/drawing/2014/main" id="{3D19DE09-C4CD-4222-B624-D5C6329632B7}"/>
              </a:ext>
            </a:extLst>
          </p:cNvPr>
          <p:cNvSpPr txBox="1"/>
          <p:nvPr/>
        </p:nvSpPr>
        <p:spPr>
          <a:xfrm>
            <a:off x="5640996" y="967783"/>
            <a:ext cx="3190875"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deploy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menghasilkan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buka</a:t>
            </a:r>
            <a:r>
              <a:rPr lang="en-US" sz="2000" dirty="0">
                <a:solidFill>
                  <a:schemeClr val="bg1"/>
                </a:solidFill>
                <a:latin typeface="Adobe Garamond Pro Bold" panose="02020702060506020403" pitchFamily="18" charset="0"/>
              </a:rPr>
              <a:t> deployed contract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1178059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7D3D1-052D-4AE4-822A-8642B8E81805}"/>
              </a:ext>
            </a:extLst>
          </p:cNvPr>
          <p:cNvPicPr>
            <a:picLocks noChangeAspect="1"/>
          </p:cNvPicPr>
          <p:nvPr/>
        </p:nvPicPr>
        <p:blipFill rotWithShape="1">
          <a:blip r:embed="rId2"/>
          <a:srcRect r="4644"/>
          <a:stretch/>
        </p:blipFill>
        <p:spPr>
          <a:xfrm>
            <a:off x="589343" y="1623880"/>
            <a:ext cx="2852357" cy="1895740"/>
          </a:xfrm>
          <a:prstGeom prst="rect">
            <a:avLst/>
          </a:prstGeom>
        </p:spPr>
      </p:pic>
      <p:sp>
        <p:nvSpPr>
          <p:cNvPr id="4" name="TextBox 3">
            <a:extLst>
              <a:ext uri="{FF2B5EF4-FFF2-40B4-BE49-F238E27FC236}">
                <a16:creationId xmlns:a16="http://schemas.microsoft.com/office/drawing/2014/main" id="{E23100A3-1331-4ABC-B7E5-3642FAA947C7}"/>
              </a:ext>
            </a:extLst>
          </p:cNvPr>
          <p:cNvSpPr txBox="1"/>
          <p:nvPr/>
        </p:nvSpPr>
        <p:spPr>
          <a:xfrm>
            <a:off x="3603625" y="1623880"/>
            <a:ext cx="459105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ubah</a:t>
            </a:r>
            <a:r>
              <a:rPr lang="en-US" dirty="0">
                <a:solidFill>
                  <a:schemeClr val="bg1"/>
                </a:solidFill>
                <a:latin typeface="Adobe Garamond Pro Bold" panose="02020702060506020403" pitchFamily="18" charset="0"/>
              </a:rPr>
              <a:t> value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menjadi</a:t>
            </a:r>
            <a:r>
              <a:rPr lang="en-US" dirty="0">
                <a:solidFill>
                  <a:schemeClr val="bg1"/>
                </a:solidFill>
                <a:latin typeface="Adobe Garamond Pro Bold" panose="02020702060506020403" pitchFamily="18" charset="0"/>
              </a:rPr>
              <a:t> 1 </a:t>
            </a:r>
            <a:r>
              <a:rPr lang="en-US" dirty="0" err="1">
                <a:solidFill>
                  <a:schemeClr val="bg1"/>
                </a:solidFill>
                <a:latin typeface="Adobe Garamond Pro Bold" panose="02020702060506020403" pitchFamily="18" charset="0"/>
              </a:rPr>
              <a:t>dengan</a:t>
            </a:r>
            <a:r>
              <a:rPr lang="en-US" dirty="0">
                <a:solidFill>
                  <a:schemeClr val="bg1"/>
                </a:solidFill>
                <a:latin typeface="Adobe Garamond Pro Bold" panose="02020702060506020403" pitchFamily="18" charset="0"/>
              </a:rPr>
              <a:t> category ether </a:t>
            </a:r>
            <a:r>
              <a:rPr lang="en-US" dirty="0" err="1">
                <a:solidFill>
                  <a:schemeClr val="bg1"/>
                </a:solidFill>
                <a:latin typeface="Adobe Garamond Pro Bold" panose="02020702060506020403" pitchFamily="18" charset="0"/>
              </a:rPr>
              <a:t>lalu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receiveMoney</a:t>
            </a:r>
            <a:endParaRPr lang="en-US" dirty="0">
              <a:solidFill>
                <a:schemeClr val="bg1"/>
              </a:solidFill>
              <a:latin typeface="Adobe Garamond Pro Bold" panose="02020702060506020403" pitchFamily="18" charset="0"/>
            </a:endParaRPr>
          </a:p>
          <a:p>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Pada terminal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dapat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melihat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transaksi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baru</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dikirim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ke</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jaringan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walaupun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hanya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simulasi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tetapi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itu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sama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dengan</a:t>
            </a:r>
            <a:r>
              <a:rPr lang="en-US" dirty="0">
                <a:solidFill>
                  <a:schemeClr val="bg1"/>
                </a:solidFill>
                <a:latin typeface="Adobe Garamond Pro Bold" panose="02020702060506020403" pitchFamily="18" charset="0"/>
              </a:rPr>
              <a:t> blockchain pada </a:t>
            </a:r>
            <a:r>
              <a:rPr lang="en-US" dirty="0" err="1">
                <a:solidFill>
                  <a:schemeClr val="bg1"/>
                </a:solidFill>
                <a:latin typeface="Adobe Garamond Pro Bold" panose="02020702060506020403" pitchFamily="18" charset="0"/>
              </a:rPr>
              <a:t>asli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p>
          <a:p>
            <a:pPr marL="342900" indent="-342900">
              <a:buFontTx/>
              <a:buChar char="-"/>
            </a:pPr>
            <a:endParaRPr lang="en-US" dirty="0">
              <a:solidFill>
                <a:schemeClr val="bg1"/>
              </a:solidFill>
              <a:latin typeface="Adobe Garamond Pro Bold" panose="02020702060506020403" pitchFamily="18" charset="0"/>
            </a:endParaRPr>
          </a:p>
          <a:p>
            <a:pPr marL="342900" indent="-342900">
              <a:buFontTx/>
              <a:buChar char="-"/>
            </a:pP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204438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D94C1-05F7-4747-8E79-A477B8CF150F}"/>
              </a:ext>
            </a:extLst>
          </p:cNvPr>
          <p:cNvPicPr>
            <a:picLocks noChangeAspect="1"/>
          </p:cNvPicPr>
          <p:nvPr/>
        </p:nvPicPr>
        <p:blipFill rotWithShape="1">
          <a:blip r:embed="rId2"/>
          <a:srcRect b="5866"/>
          <a:stretch/>
        </p:blipFill>
        <p:spPr>
          <a:xfrm>
            <a:off x="340529" y="1530751"/>
            <a:ext cx="2562583" cy="2304649"/>
          </a:xfrm>
          <a:prstGeom prst="rect">
            <a:avLst/>
          </a:prstGeom>
        </p:spPr>
      </p:pic>
      <p:sp>
        <p:nvSpPr>
          <p:cNvPr id="4" name="TextBox 3">
            <a:extLst>
              <a:ext uri="{FF2B5EF4-FFF2-40B4-BE49-F238E27FC236}">
                <a16:creationId xmlns:a16="http://schemas.microsoft.com/office/drawing/2014/main" id="{3DDF16B4-ABC5-4430-9540-30B91D2957BE}"/>
              </a:ext>
            </a:extLst>
          </p:cNvPr>
          <p:cNvSpPr txBox="1"/>
          <p:nvPr/>
        </p:nvSpPr>
        <p:spPr>
          <a:xfrm>
            <a:off x="2903112" y="1727885"/>
            <a:ext cx="4843888"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akan</a:t>
            </a:r>
            <a:r>
              <a:rPr lang="en-US" sz="2000" dirty="0">
                <a:solidFill>
                  <a:schemeClr val="bg1"/>
                </a:solidFill>
                <a:latin typeface="Adobe Garamond Pro Bold" panose="02020702060506020403" pitchFamily="18" charset="0"/>
              </a:rPr>
              <a:t> check balance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balanceReceive</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getBalance</a:t>
            </a:r>
            <a:endParaRPr lang="en-US"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96395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BB79C-44CD-4F0E-A9E7-A4074564F22E}"/>
              </a:ext>
            </a:extLst>
          </p:cNvPr>
          <p:cNvPicPr>
            <a:picLocks noChangeAspect="1"/>
          </p:cNvPicPr>
          <p:nvPr/>
        </p:nvPicPr>
        <p:blipFill>
          <a:blip r:embed="rId2"/>
          <a:stretch>
            <a:fillRect/>
          </a:stretch>
        </p:blipFill>
        <p:spPr>
          <a:xfrm>
            <a:off x="107426" y="133240"/>
            <a:ext cx="5721189" cy="2030526"/>
          </a:xfrm>
          <a:prstGeom prst="rect">
            <a:avLst/>
          </a:prstGeom>
        </p:spPr>
      </p:pic>
      <p:pic>
        <p:nvPicPr>
          <p:cNvPr id="3" name="Picture 2">
            <a:extLst>
              <a:ext uri="{FF2B5EF4-FFF2-40B4-BE49-F238E27FC236}">
                <a16:creationId xmlns:a16="http://schemas.microsoft.com/office/drawing/2014/main" id="{4E3E3F87-AB27-4244-9DB1-E843E4786E93}"/>
              </a:ext>
            </a:extLst>
          </p:cNvPr>
          <p:cNvPicPr>
            <a:picLocks noChangeAspect="1"/>
          </p:cNvPicPr>
          <p:nvPr/>
        </p:nvPicPr>
        <p:blipFill rotWithShape="1">
          <a:blip r:embed="rId3"/>
          <a:srcRect b="4943"/>
          <a:stretch/>
        </p:blipFill>
        <p:spPr>
          <a:xfrm>
            <a:off x="210953" y="2295149"/>
            <a:ext cx="2648320" cy="2562711"/>
          </a:xfrm>
          <a:prstGeom prst="rect">
            <a:avLst/>
          </a:prstGeom>
        </p:spPr>
      </p:pic>
      <p:sp>
        <p:nvSpPr>
          <p:cNvPr id="5" name="TextBox 4">
            <a:extLst>
              <a:ext uri="{FF2B5EF4-FFF2-40B4-BE49-F238E27FC236}">
                <a16:creationId xmlns:a16="http://schemas.microsoft.com/office/drawing/2014/main" id="{7683FFB1-742C-405D-A424-F9B45EB57350}"/>
              </a:ext>
            </a:extLst>
          </p:cNvPr>
          <p:cNvSpPr txBox="1"/>
          <p:nvPr/>
        </p:nvSpPr>
        <p:spPr>
          <a:xfrm>
            <a:off x="5828615" y="961110"/>
            <a:ext cx="3063190" cy="3416320"/>
          </a:xfrm>
          <a:prstGeom prst="rect">
            <a:avLst/>
          </a:prstGeom>
          <a:noFill/>
        </p:spPr>
        <p:txBody>
          <a:bodyPr wrap="square">
            <a:spAutoFit/>
          </a:bodyPr>
          <a:lstStyle/>
          <a:p>
            <a:r>
              <a:rPr lang="en-US" dirty="0" err="1">
                <a:solidFill>
                  <a:schemeClr val="bg1"/>
                </a:solidFill>
                <a:latin typeface="Adobe Garamond Pro Bold" panose="02020702060506020403" pitchFamily="18" charset="0"/>
              </a:rPr>
              <a:t>Witdhraw</a:t>
            </a:r>
            <a:r>
              <a:rPr lang="en-US" dirty="0">
                <a:solidFill>
                  <a:schemeClr val="bg1"/>
                </a:solidFill>
                <a:latin typeface="Adobe Garamond Pro Bold" panose="02020702060506020403" pitchFamily="18" charset="0"/>
              </a:rPr>
              <a:t> ether from Smart Contract</a:t>
            </a:r>
          </a:p>
          <a:p>
            <a:pPr marL="342900" indent="-342900">
              <a:buFont typeface="+mj-lt"/>
              <a:buAutoNum type="arabicPeriod"/>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tambah</a:t>
            </a:r>
            <a:r>
              <a:rPr lang="en-US" dirty="0">
                <a:solidFill>
                  <a:schemeClr val="bg1"/>
                </a:solidFill>
                <a:latin typeface="Adobe Garamond Pro Bold" panose="02020702060506020403" pitchFamily="18" charset="0"/>
              </a:rPr>
              <a:t> syntax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lagi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endParaRPr lang="en-US" dirty="0">
              <a:solidFill>
                <a:schemeClr val="bg1"/>
              </a:solidFill>
              <a:latin typeface="Adobe Garamond Pro Bold" panose="02020702060506020403" pitchFamily="18" charset="0"/>
            </a:endParaRPr>
          </a:p>
          <a:p>
            <a:pPr marL="342900" indent="-342900">
              <a:buFont typeface="+mj-lt"/>
              <a:buAutoNum type="arabicPeriod"/>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hapus</a:t>
            </a:r>
            <a:r>
              <a:rPr lang="en-US" dirty="0">
                <a:solidFill>
                  <a:schemeClr val="bg1"/>
                </a:solidFill>
                <a:latin typeface="Adobe Garamond Pro Bold" panose="02020702060506020403" pitchFamily="18" charset="0"/>
              </a:rPr>
              <a:t> deployed </a:t>
            </a:r>
            <a:r>
              <a:rPr lang="en-US" dirty="0" err="1">
                <a:solidFill>
                  <a:schemeClr val="bg1"/>
                </a:solidFill>
                <a:latin typeface="Adobe Garamond Pro Bold" panose="02020702060506020403" pitchFamily="18" charset="0"/>
              </a:rPr>
              <a:t>contacr</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sebelum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dan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deploy </a:t>
            </a:r>
          </a:p>
          <a:p>
            <a:pPr marL="342900" indent="-342900">
              <a:buFont typeface="+mj-lt"/>
              <a:buAutoNum type="arabicPeriod"/>
            </a:pPr>
            <a:r>
              <a:rPr lang="en-US" dirty="0" err="1">
                <a:solidFill>
                  <a:schemeClr val="bg1"/>
                </a:solidFill>
                <a:latin typeface="Adobe Garamond Pro Bold" panose="02020702060506020403" pitchFamily="18" charset="0"/>
              </a:rPr>
              <a:t>Sebelum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melakukan</a:t>
            </a:r>
            <a:r>
              <a:rPr lang="en-US" dirty="0">
                <a:solidFill>
                  <a:schemeClr val="bg1"/>
                </a:solidFill>
                <a:latin typeface="Adobe Garamond Pro Bold" panose="02020702060506020403" pitchFamily="18" charset="0"/>
              </a:rPr>
              <a:t> deploy </a:t>
            </a:r>
            <a:r>
              <a:rPr lang="en-US" dirty="0" err="1">
                <a:solidFill>
                  <a:schemeClr val="bg1"/>
                </a:solidFill>
                <a:latin typeface="Adobe Garamond Pro Bold" panose="02020702060506020403" pitchFamily="18" charset="0"/>
              </a:rPr>
              <a:t>isi</a:t>
            </a:r>
            <a:r>
              <a:rPr lang="en-US" dirty="0">
                <a:solidFill>
                  <a:schemeClr val="bg1"/>
                </a:solidFill>
                <a:latin typeface="Adobe Garamond Pro Bold" panose="02020702060506020403" pitchFamily="18" charset="0"/>
              </a:rPr>
              <a:t> 1 </a:t>
            </a:r>
            <a:r>
              <a:rPr lang="en-US" dirty="0" err="1">
                <a:solidFill>
                  <a:schemeClr val="bg1"/>
                </a:solidFill>
                <a:latin typeface="Adobe Garamond Pro Bold" panose="02020702060506020403" pitchFamily="18" charset="0"/>
              </a:rPr>
              <a:t>ther</a:t>
            </a:r>
            <a:r>
              <a:rPr lang="en-US" dirty="0">
                <a:solidFill>
                  <a:schemeClr val="bg1"/>
                </a:solidFill>
                <a:latin typeface="Adobe Garamond Pro Bold" panose="02020702060506020403" pitchFamily="18" charset="0"/>
              </a:rPr>
              <a:t> value pada input box </a:t>
            </a:r>
            <a:r>
              <a:rPr lang="en-US" dirty="0" err="1">
                <a:solidFill>
                  <a:schemeClr val="bg1"/>
                </a:solidFill>
                <a:latin typeface="Adobe Garamond Pro Bold" panose="02020702060506020403" pitchFamily="18" charset="0"/>
              </a:rPr>
              <a:t>lalu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receiveMoney</a:t>
            </a:r>
            <a:r>
              <a:rPr lang="en-US" dirty="0">
                <a:solidFill>
                  <a:schemeClr val="bg1"/>
                </a:solidFill>
                <a:latin typeface="Adobe Garamond Pro Bold" panose="02020702060506020403" pitchFamily="18" charset="0"/>
              </a:rPr>
              <a:t> pada contract </a:t>
            </a:r>
            <a:r>
              <a:rPr lang="en-US" dirty="0" err="1">
                <a:solidFill>
                  <a:schemeClr val="bg1"/>
                </a:solidFill>
                <a:latin typeface="Adobe Garamond Pro Bold" panose="02020702060506020403" pitchFamily="18" charset="0"/>
              </a:rPr>
              <a:t>baru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85157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61D7-50C9-4D79-9A47-C0658F2F4DEB}"/>
              </a:ext>
            </a:extLst>
          </p:cNvPr>
          <p:cNvPicPr>
            <a:picLocks noChangeAspect="1"/>
          </p:cNvPicPr>
          <p:nvPr/>
        </p:nvPicPr>
        <p:blipFill>
          <a:blip r:embed="rId2"/>
          <a:stretch>
            <a:fillRect/>
          </a:stretch>
        </p:blipFill>
        <p:spPr>
          <a:xfrm>
            <a:off x="190456" y="187592"/>
            <a:ext cx="2749622" cy="2965422"/>
          </a:xfrm>
          <a:prstGeom prst="rect">
            <a:avLst/>
          </a:prstGeom>
        </p:spPr>
      </p:pic>
      <p:pic>
        <p:nvPicPr>
          <p:cNvPr id="3" name="Picture 2">
            <a:extLst>
              <a:ext uri="{FF2B5EF4-FFF2-40B4-BE49-F238E27FC236}">
                <a16:creationId xmlns:a16="http://schemas.microsoft.com/office/drawing/2014/main" id="{FAC1368E-BA12-48EF-82C9-3C21012E57E3}"/>
              </a:ext>
            </a:extLst>
          </p:cNvPr>
          <p:cNvPicPr>
            <a:picLocks noChangeAspect="1"/>
          </p:cNvPicPr>
          <p:nvPr/>
        </p:nvPicPr>
        <p:blipFill>
          <a:blip r:embed="rId3"/>
          <a:stretch>
            <a:fillRect/>
          </a:stretch>
        </p:blipFill>
        <p:spPr>
          <a:xfrm>
            <a:off x="3068633" y="2272519"/>
            <a:ext cx="2425736" cy="2683251"/>
          </a:xfrm>
          <a:prstGeom prst="rect">
            <a:avLst/>
          </a:prstGeom>
        </p:spPr>
      </p:pic>
      <p:sp>
        <p:nvSpPr>
          <p:cNvPr id="5" name="TextBox 4">
            <a:extLst>
              <a:ext uri="{FF2B5EF4-FFF2-40B4-BE49-F238E27FC236}">
                <a16:creationId xmlns:a16="http://schemas.microsoft.com/office/drawing/2014/main" id="{FB9535C9-6B3F-465F-BB1F-A6A1516E5F39}"/>
              </a:ext>
            </a:extLst>
          </p:cNvPr>
          <p:cNvSpPr txBox="1"/>
          <p:nvPr/>
        </p:nvSpPr>
        <p:spPr>
          <a:xfrm>
            <a:off x="5494369" y="1140589"/>
            <a:ext cx="3808399" cy="2862322"/>
          </a:xfrm>
          <a:prstGeom prst="rect">
            <a:avLst/>
          </a:prstGeom>
          <a:noFill/>
        </p:spPr>
        <p:txBody>
          <a:bodyPr wrap="square">
            <a:spAutoFit/>
          </a:bodyPr>
          <a:lstStyle/>
          <a:p>
            <a:r>
              <a:rPr lang="en-US" sz="2000" dirty="0">
                <a:solidFill>
                  <a:schemeClr val="bg1"/>
                </a:solidFill>
                <a:latin typeface="Adobe Garamond Pro Bold" panose="02020702060506020403" pitchFamily="18" charset="0"/>
              </a:rPr>
              <a:t>Kita </a:t>
            </a:r>
            <a:r>
              <a:rPr lang="en-US" sz="2000" dirty="0" err="1">
                <a:solidFill>
                  <a:schemeClr val="bg1"/>
                </a:solidFill>
                <a:latin typeface="Adobe Garamond Pro Bold" panose="02020702060506020403" pitchFamily="18" charset="0"/>
              </a:rPr>
              <a:t>melakukan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witdraw</a:t>
            </a:r>
            <a:r>
              <a:rPr lang="en-US" sz="2000" dirty="0">
                <a:solidFill>
                  <a:schemeClr val="bg1"/>
                </a:solidFill>
                <a:latin typeface="Adobe Garamond Pro Bold" panose="02020702060506020403" pitchFamily="18" charset="0"/>
              </a:rPr>
              <a:t> funds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smart contract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p>
          <a:p>
            <a:pPr marL="342900" indent="-342900">
              <a:buFont typeface="+mj-lt"/>
              <a:buAutoNum type="arabicPeriod"/>
            </a:pPr>
            <a:r>
              <a:rPr lang="en-US" sz="2000" dirty="0" err="1">
                <a:solidFill>
                  <a:schemeClr val="bg1"/>
                </a:solidFill>
                <a:latin typeface="Adobe Garamond Pro Bold" panose="02020702060506020403" pitchFamily="18" charset="0"/>
              </a:rPr>
              <a:t>Pertama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pilih</a:t>
            </a:r>
            <a:r>
              <a:rPr lang="en-US" sz="2000" dirty="0">
                <a:solidFill>
                  <a:schemeClr val="bg1"/>
                </a:solidFill>
                <a:latin typeface="Adobe Garamond Pro Bold" panose="02020702060506020403" pitchFamily="18" charset="0"/>
              </a:rPr>
              <a:t> salah </a:t>
            </a:r>
            <a:r>
              <a:rPr lang="en-US" sz="2000" dirty="0" err="1">
                <a:solidFill>
                  <a:schemeClr val="bg1"/>
                </a:solidFill>
                <a:latin typeface="Adobe Garamond Pro Bold" panose="02020702060506020403" pitchFamily="18" charset="0"/>
              </a:rPr>
              <a:t>satu</a:t>
            </a:r>
            <a:r>
              <a:rPr lang="en-US" sz="2000" dirty="0">
                <a:solidFill>
                  <a:schemeClr val="bg1"/>
                </a:solidFill>
                <a:latin typeface="Adobe Garamond Pro Bold" panose="02020702060506020403" pitchFamily="18" charset="0"/>
              </a:rPr>
              <a:t> account </a:t>
            </a:r>
            <a:r>
              <a:rPr lang="en-US" sz="2000" dirty="0" err="1">
                <a:solidFill>
                  <a:schemeClr val="bg1"/>
                </a:solidFill>
                <a:latin typeface="Adobe Garamond Pro Bold" panose="02020702060506020403" pitchFamily="18" charset="0"/>
              </a:rPr>
              <a:t>lainnya</a:t>
            </a:r>
            <a:r>
              <a:rPr lang="en-US" sz="2000" dirty="0">
                <a:solidFill>
                  <a:schemeClr val="bg1"/>
                </a:solidFill>
                <a:latin typeface="Adobe Garamond Pro Bold" panose="02020702060506020403" pitchFamily="18" charset="0"/>
              </a:rPr>
              <a:t> </a:t>
            </a:r>
          </a:p>
          <a:p>
            <a:pPr marL="342900" indent="-342900">
              <a:buFont typeface="+mj-lt"/>
              <a:buAutoNum type="arabicPeriod"/>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widthdrawMoney</a:t>
            </a:r>
            <a:r>
              <a:rPr lang="en-US" sz="2000" dirty="0">
                <a:solidFill>
                  <a:schemeClr val="bg1"/>
                </a:solidFill>
                <a:latin typeface="Adobe Garamond Pro Bold" panose="02020702060506020403" pitchFamily="18" charset="0"/>
              </a:rPr>
              <a:t> pada deployed contract yang </a:t>
            </a:r>
            <a:r>
              <a:rPr lang="en-US" sz="2000" dirty="0" err="1">
                <a:solidFill>
                  <a:schemeClr val="bg1"/>
                </a:solidFill>
                <a:latin typeface="Adobe Garamond Pro Bold" panose="02020702060506020403" pitchFamily="18" charset="0"/>
              </a:rPr>
              <a:t>sebelum</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jalanin</a:t>
            </a:r>
            <a:r>
              <a:rPr lang="en-US" sz="2000" dirty="0">
                <a:solidFill>
                  <a:schemeClr val="bg1"/>
                </a:solidFill>
                <a:latin typeface="Adobe Garamond Pro Bold" panose="02020702060506020403" pitchFamily="18" charset="0"/>
              </a:rPr>
              <a:t> </a:t>
            </a:r>
          </a:p>
          <a:p>
            <a:pPr marL="342900" indent="-342900">
              <a:buFontTx/>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8824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pic>
        <p:nvPicPr>
          <p:cNvPr id="6" name="Picture 5">
            <a:extLst>
              <a:ext uri="{FF2B5EF4-FFF2-40B4-BE49-F238E27FC236}">
                <a16:creationId xmlns:a16="http://schemas.microsoft.com/office/drawing/2014/main" id="{72997BE7-2F96-43ED-9D4F-A25074C72128}"/>
              </a:ext>
            </a:extLst>
          </p:cNvPr>
          <p:cNvPicPr>
            <a:picLocks noChangeAspect="1"/>
          </p:cNvPicPr>
          <p:nvPr/>
        </p:nvPicPr>
        <p:blipFill rotWithShape="1">
          <a:blip r:embed="rId4"/>
          <a:srcRect t="12803" r="2" b="17464"/>
          <a:stretch/>
        </p:blipFill>
        <p:spPr>
          <a:xfrm>
            <a:off x="482504" y="482598"/>
            <a:ext cx="2663934" cy="2030097"/>
          </a:xfrm>
          <a:prstGeom prst="rect">
            <a:avLst/>
          </a:prstGeom>
        </p:spPr>
      </p:pic>
      <p:pic>
        <p:nvPicPr>
          <p:cNvPr id="4" name="Picture 3">
            <a:extLst>
              <a:ext uri="{FF2B5EF4-FFF2-40B4-BE49-F238E27FC236}">
                <a16:creationId xmlns:a16="http://schemas.microsoft.com/office/drawing/2014/main" id="{9031005B-1D4B-4E8D-A443-DECD7334A3B2}"/>
              </a:ext>
            </a:extLst>
          </p:cNvPr>
          <p:cNvPicPr>
            <a:picLocks noChangeAspect="1"/>
          </p:cNvPicPr>
          <p:nvPr/>
        </p:nvPicPr>
        <p:blipFill rotWithShape="1">
          <a:blip r:embed="rId5"/>
          <a:srcRect l="9883" r="14992"/>
          <a:stretch/>
        </p:blipFill>
        <p:spPr>
          <a:xfrm>
            <a:off x="482504" y="2633345"/>
            <a:ext cx="2663934" cy="2030095"/>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3C7FD8"/>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10. Maka hasil nya seperti ini. Maaf karena jadi error mungkin jaringan saya bermasalah, tapi jika berhasil akan seperti gambar kedua dibawah ini.</a:t>
            </a:r>
          </a:p>
          <a:p>
            <a:pPr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339850"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761468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F9CE2-993D-4222-9B23-C93E775B8ABB}"/>
              </a:ext>
            </a:extLst>
          </p:cNvPr>
          <p:cNvPicPr>
            <a:picLocks noChangeAspect="1"/>
          </p:cNvPicPr>
          <p:nvPr/>
        </p:nvPicPr>
        <p:blipFill>
          <a:blip r:embed="rId2"/>
          <a:stretch>
            <a:fillRect/>
          </a:stretch>
        </p:blipFill>
        <p:spPr>
          <a:xfrm>
            <a:off x="148901" y="238391"/>
            <a:ext cx="3166145" cy="1234809"/>
          </a:xfrm>
          <a:prstGeom prst="rect">
            <a:avLst/>
          </a:prstGeom>
        </p:spPr>
      </p:pic>
      <p:pic>
        <p:nvPicPr>
          <p:cNvPr id="5" name="Picture 4">
            <a:extLst>
              <a:ext uri="{FF2B5EF4-FFF2-40B4-BE49-F238E27FC236}">
                <a16:creationId xmlns:a16="http://schemas.microsoft.com/office/drawing/2014/main" id="{1DE24079-8C7A-496C-A83D-16979BB05B65}"/>
              </a:ext>
            </a:extLst>
          </p:cNvPr>
          <p:cNvPicPr>
            <a:picLocks noChangeAspect="1"/>
          </p:cNvPicPr>
          <p:nvPr/>
        </p:nvPicPr>
        <p:blipFill>
          <a:blip r:embed="rId3"/>
          <a:stretch>
            <a:fillRect/>
          </a:stretch>
        </p:blipFill>
        <p:spPr>
          <a:xfrm>
            <a:off x="148901" y="1764409"/>
            <a:ext cx="5464499" cy="3259767"/>
          </a:xfrm>
          <a:prstGeom prst="rect">
            <a:avLst/>
          </a:prstGeom>
        </p:spPr>
      </p:pic>
      <p:sp>
        <p:nvSpPr>
          <p:cNvPr id="7" name="TextBox 6">
            <a:extLst>
              <a:ext uri="{FF2B5EF4-FFF2-40B4-BE49-F238E27FC236}">
                <a16:creationId xmlns:a16="http://schemas.microsoft.com/office/drawing/2014/main" id="{A24F0BF5-321C-463D-A415-8E0B9184D5B0}"/>
              </a:ext>
            </a:extLst>
          </p:cNvPr>
          <p:cNvSpPr txBox="1"/>
          <p:nvPr/>
        </p:nvSpPr>
        <p:spPr>
          <a:xfrm>
            <a:off x="5613400" y="1051145"/>
            <a:ext cx="3622351" cy="1938992"/>
          </a:xfrm>
          <a:prstGeom prst="rect">
            <a:avLst/>
          </a:prstGeom>
          <a:noFill/>
        </p:spPr>
        <p:txBody>
          <a:bodyPr wrap="square">
            <a:spAutoFit/>
          </a:bodyPr>
          <a:lstStyle/>
          <a:p>
            <a:pPr marL="342900" indent="-342900">
              <a:buFont typeface="+mj-lt"/>
              <a:buAutoNum type="arabicPeriod"/>
            </a:pP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saldo</a:t>
            </a:r>
            <a:r>
              <a:rPr lang="en-US" sz="2000" dirty="0">
                <a:solidFill>
                  <a:schemeClr val="bg1"/>
                </a:solidFill>
                <a:latin typeface="Adobe Garamond Pro Bold" panose="02020702060506020403" pitchFamily="18" charset="0"/>
              </a:rPr>
              <a:t> pada account yang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dua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bertambah</a:t>
            </a:r>
            <a:r>
              <a:rPr lang="en-US" sz="2000" dirty="0">
                <a:solidFill>
                  <a:schemeClr val="bg1"/>
                </a:solidFill>
                <a:latin typeface="Adobe Garamond Pro Bold" panose="02020702060506020403" pitchFamily="18" charset="0"/>
              </a:rPr>
              <a:t> </a:t>
            </a:r>
          </a:p>
          <a:p>
            <a:pPr marL="342900" indent="-342900">
              <a:buFont typeface="+mj-lt"/>
              <a:buAutoNum type="arabicPeriod"/>
            </a:pPr>
            <a:endParaRPr lang="en-US" sz="2000" dirty="0">
              <a:solidFill>
                <a:schemeClr val="bg1"/>
              </a:solidFill>
              <a:latin typeface="Adobe Garamond Pro Bold" panose="02020702060506020403" pitchFamily="18" charset="0"/>
            </a:endParaRPr>
          </a:p>
          <a:p>
            <a:pPr marL="342900" indent="-342900">
              <a:buFont typeface="+mj-lt"/>
              <a:buAutoNum type="arabicPeriod"/>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tambahkan</a:t>
            </a:r>
            <a:r>
              <a:rPr lang="en-US" sz="2000" dirty="0">
                <a:solidFill>
                  <a:schemeClr val="bg1"/>
                </a:solidFill>
                <a:latin typeface="Adobe Garamond Pro Bold" panose="02020702060506020403" pitchFamily="18" charset="0"/>
              </a:rPr>
              <a:t> syntax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menjadi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endParaRPr lang="en-US" sz="2000" dirty="0">
              <a:solidFill>
                <a:schemeClr val="bg1"/>
              </a:solidFill>
              <a:latin typeface="Adobe Garamond Pro Bold" panose="02020702060506020403" pitchFamily="18" charset="0"/>
            </a:endParaRPr>
          </a:p>
          <a:p>
            <a:pPr marL="342900" indent="-342900">
              <a:buFont typeface="+mj-lt"/>
              <a:buAutoNum type="arabicPeriod"/>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430774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75363A-08DA-4C99-A327-7C24C48B5CCE}"/>
              </a:ext>
            </a:extLst>
          </p:cNvPr>
          <p:cNvPicPr>
            <a:picLocks noChangeAspect="1"/>
          </p:cNvPicPr>
          <p:nvPr/>
        </p:nvPicPr>
        <p:blipFill>
          <a:blip r:embed="rId2"/>
          <a:stretch>
            <a:fillRect/>
          </a:stretch>
        </p:blipFill>
        <p:spPr>
          <a:xfrm>
            <a:off x="431279" y="314591"/>
            <a:ext cx="3562847" cy="1705213"/>
          </a:xfrm>
          <a:prstGeom prst="rect">
            <a:avLst/>
          </a:prstGeom>
        </p:spPr>
      </p:pic>
      <p:pic>
        <p:nvPicPr>
          <p:cNvPr id="3" name="Picture 2">
            <a:extLst>
              <a:ext uri="{FF2B5EF4-FFF2-40B4-BE49-F238E27FC236}">
                <a16:creationId xmlns:a16="http://schemas.microsoft.com/office/drawing/2014/main" id="{09EE3317-D9F5-4A1C-B374-4889616FF9C0}"/>
              </a:ext>
            </a:extLst>
          </p:cNvPr>
          <p:cNvPicPr>
            <a:picLocks noChangeAspect="1"/>
          </p:cNvPicPr>
          <p:nvPr/>
        </p:nvPicPr>
        <p:blipFill rotWithShape="1">
          <a:blip r:embed="rId3"/>
          <a:srcRect b="2037"/>
          <a:stretch/>
        </p:blipFill>
        <p:spPr>
          <a:xfrm>
            <a:off x="921884" y="2346526"/>
            <a:ext cx="2581635" cy="2482383"/>
          </a:xfrm>
          <a:prstGeom prst="rect">
            <a:avLst/>
          </a:prstGeom>
        </p:spPr>
      </p:pic>
      <p:sp>
        <p:nvSpPr>
          <p:cNvPr id="5" name="TextBox 4">
            <a:extLst>
              <a:ext uri="{FF2B5EF4-FFF2-40B4-BE49-F238E27FC236}">
                <a16:creationId xmlns:a16="http://schemas.microsoft.com/office/drawing/2014/main" id="{87798EFB-0AEC-43E9-B388-FD5F4C82CAC5}"/>
              </a:ext>
            </a:extLst>
          </p:cNvPr>
          <p:cNvSpPr txBox="1"/>
          <p:nvPr/>
        </p:nvSpPr>
        <p:spPr>
          <a:xfrm>
            <a:off x="4121671" y="1432689"/>
            <a:ext cx="4591050" cy="2862322"/>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Setelah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itu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deploy </a:t>
            </a: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hapus</a:t>
            </a:r>
            <a:r>
              <a:rPr lang="en-US" dirty="0">
                <a:solidFill>
                  <a:schemeClr val="bg1"/>
                </a:solidFill>
                <a:latin typeface="Adobe Garamond Pro Bold" panose="02020702060506020403" pitchFamily="18" charset="0"/>
              </a:rPr>
              <a:t> instance lama </a:t>
            </a:r>
            <a:r>
              <a:rPr lang="en-US" dirty="0" err="1">
                <a:solidFill>
                  <a:schemeClr val="bg1"/>
                </a:solidFill>
                <a:latin typeface="Adobe Garamond Pro Bold" panose="02020702060506020403" pitchFamily="18" charset="0"/>
              </a:rPr>
              <a:t>tadi</a:t>
            </a:r>
            <a:r>
              <a:rPr lang="en-US" dirty="0">
                <a:solidFill>
                  <a:schemeClr val="bg1"/>
                </a:solidFill>
                <a:latin typeface="Adobe Garamond Pro Bold" panose="02020702060506020403" pitchFamily="18" charset="0"/>
              </a:rPr>
              <a:t> </a:t>
            </a: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kirim</a:t>
            </a:r>
            <a:r>
              <a:rPr lang="en-US" dirty="0">
                <a:solidFill>
                  <a:schemeClr val="bg1"/>
                </a:solidFill>
                <a:latin typeface="Adobe Garamond Pro Bold" panose="02020702060506020403" pitchFamily="18" charset="0"/>
              </a:rPr>
              <a:t> 1 ether pada </a:t>
            </a:r>
            <a:r>
              <a:rPr lang="en-US" dirty="0" err="1">
                <a:solidFill>
                  <a:schemeClr val="bg1"/>
                </a:solidFill>
                <a:latin typeface="Adobe Garamond Pro Bold" panose="02020702060506020403" pitchFamily="18" charset="0"/>
              </a:rPr>
              <a:t>kolom</a:t>
            </a:r>
            <a:r>
              <a:rPr lang="en-US" dirty="0">
                <a:solidFill>
                  <a:schemeClr val="bg1"/>
                </a:solidFill>
                <a:latin typeface="Adobe Garamond Pro Bold" panose="02020702060506020403" pitchFamily="18" charset="0"/>
              </a:rPr>
              <a:t> input </a:t>
            </a:r>
            <a:r>
              <a:rPr lang="en-US" dirty="0" err="1">
                <a:solidFill>
                  <a:schemeClr val="bg1"/>
                </a:solidFill>
                <a:latin typeface="Adobe Garamond Pro Bold" panose="02020702060506020403" pitchFamily="18" charset="0"/>
              </a:rPr>
              <a:t>nilai</a:t>
            </a:r>
            <a:r>
              <a:rPr lang="en-US" dirty="0">
                <a:solidFill>
                  <a:schemeClr val="bg1"/>
                </a:solidFill>
                <a:latin typeface="Adobe Garamond Pro Bold" panose="02020702060506020403" pitchFamily="18" charset="0"/>
              </a:rPr>
              <a:t> </a:t>
            </a: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pilih</a:t>
            </a:r>
            <a:r>
              <a:rPr lang="en-US" dirty="0">
                <a:solidFill>
                  <a:schemeClr val="bg1"/>
                </a:solidFill>
                <a:latin typeface="Adobe Garamond Pro Bold" panose="02020702060506020403" pitchFamily="18" charset="0"/>
              </a:rPr>
              <a:t> account dan </a:t>
            </a:r>
            <a:r>
              <a:rPr lang="en-US" dirty="0" err="1">
                <a:solidFill>
                  <a:schemeClr val="bg1"/>
                </a:solidFill>
                <a:latin typeface="Adobe Garamond Pro Bold" panose="02020702060506020403" pitchFamily="18" charset="0"/>
              </a:rPr>
              <a:t>salin</a:t>
            </a:r>
            <a:r>
              <a:rPr lang="en-US" dirty="0">
                <a:solidFill>
                  <a:schemeClr val="bg1"/>
                </a:solidFill>
                <a:latin typeface="Adobe Garamond Pro Bold" panose="02020702060506020403" pitchFamily="18" charset="0"/>
              </a:rPr>
              <a:t> link account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lalu</a:t>
            </a:r>
            <a:r>
              <a:rPr lang="en-US" dirty="0">
                <a:solidFill>
                  <a:schemeClr val="bg1"/>
                </a:solidFill>
                <a:latin typeface="Adobe Garamond Pro Bold" panose="02020702060506020403" pitchFamily="18" charset="0"/>
              </a:rPr>
              <a:t> Kembali </a:t>
            </a:r>
            <a:r>
              <a:rPr lang="en-US" dirty="0" err="1">
                <a:solidFill>
                  <a:schemeClr val="bg1"/>
                </a:solidFill>
                <a:latin typeface="Adobe Garamond Pro Bold" panose="02020702060506020403" pitchFamily="18" charset="0"/>
              </a:rPr>
              <a:t>ke</a:t>
            </a:r>
            <a:r>
              <a:rPr lang="en-US" dirty="0">
                <a:solidFill>
                  <a:schemeClr val="bg1"/>
                </a:solidFill>
                <a:latin typeface="Adobe Garamond Pro Bold" panose="02020702060506020403" pitchFamily="18" charset="0"/>
              </a:rPr>
              <a:t> account </a:t>
            </a:r>
            <a:r>
              <a:rPr lang="en-US" dirty="0" err="1">
                <a:solidFill>
                  <a:schemeClr val="bg1"/>
                </a:solidFill>
                <a:latin typeface="Adobe Garamond Pro Bold" panose="02020702060506020403" pitchFamily="18" charset="0"/>
              </a:rPr>
              <a:t>awal</a:t>
            </a:r>
            <a:r>
              <a:rPr lang="en-US" dirty="0">
                <a:solidFill>
                  <a:schemeClr val="bg1"/>
                </a:solidFill>
                <a:latin typeface="Adobe Garamond Pro Bold" panose="02020702060506020403" pitchFamily="18" charset="0"/>
              </a:rPr>
              <a:t> </a:t>
            </a: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paste link account target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ke</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dalam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kolom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withdrawMoney</a:t>
            </a: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393307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19CEF8-1D81-4589-80C4-44BA03770889}"/>
              </a:ext>
            </a:extLst>
          </p:cNvPr>
          <p:cNvPicPr>
            <a:picLocks noChangeAspect="1"/>
          </p:cNvPicPr>
          <p:nvPr/>
        </p:nvPicPr>
        <p:blipFill>
          <a:blip r:embed="rId2"/>
          <a:stretch>
            <a:fillRect/>
          </a:stretch>
        </p:blipFill>
        <p:spPr>
          <a:xfrm>
            <a:off x="165180" y="905758"/>
            <a:ext cx="2859980" cy="535182"/>
          </a:xfrm>
          <a:prstGeom prst="rect">
            <a:avLst/>
          </a:prstGeom>
        </p:spPr>
      </p:pic>
      <p:pic>
        <p:nvPicPr>
          <p:cNvPr id="3" name="Picture 2">
            <a:extLst>
              <a:ext uri="{FF2B5EF4-FFF2-40B4-BE49-F238E27FC236}">
                <a16:creationId xmlns:a16="http://schemas.microsoft.com/office/drawing/2014/main" id="{B832704E-4B92-4BB4-8CC6-7B21F832D5F8}"/>
              </a:ext>
            </a:extLst>
          </p:cNvPr>
          <p:cNvPicPr>
            <a:picLocks noChangeAspect="1"/>
          </p:cNvPicPr>
          <p:nvPr/>
        </p:nvPicPr>
        <p:blipFill>
          <a:blip r:embed="rId3"/>
          <a:stretch>
            <a:fillRect/>
          </a:stretch>
        </p:blipFill>
        <p:spPr>
          <a:xfrm>
            <a:off x="165180" y="1610097"/>
            <a:ext cx="5270420" cy="3216734"/>
          </a:xfrm>
          <a:prstGeom prst="rect">
            <a:avLst/>
          </a:prstGeom>
        </p:spPr>
      </p:pic>
      <p:sp>
        <p:nvSpPr>
          <p:cNvPr id="5" name="TextBox 4">
            <a:extLst>
              <a:ext uri="{FF2B5EF4-FFF2-40B4-BE49-F238E27FC236}">
                <a16:creationId xmlns:a16="http://schemas.microsoft.com/office/drawing/2014/main" id="{877CD2DF-7EFE-4C76-821A-BAD81C6CF946}"/>
              </a:ext>
            </a:extLst>
          </p:cNvPr>
          <p:cNvSpPr txBox="1"/>
          <p:nvPr/>
        </p:nvSpPr>
        <p:spPr>
          <a:xfrm>
            <a:off x="5435600" y="1271782"/>
            <a:ext cx="3638630" cy="2246769"/>
          </a:xfrm>
          <a:prstGeom prst="rect">
            <a:avLst/>
          </a:prstGeom>
          <a:noFill/>
        </p:spPr>
        <p:txBody>
          <a:bodyPr wrap="square">
            <a:spAutoFit/>
          </a:bodyPr>
          <a:lstStyle/>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saldo</a:t>
            </a:r>
            <a:r>
              <a:rPr lang="en-US" sz="2000" dirty="0">
                <a:solidFill>
                  <a:schemeClr val="bg1"/>
                </a:solidFill>
                <a:latin typeface="Adobe Garamond Pro Bold" panose="02020702060506020403" pitchFamily="18" charset="0"/>
              </a:rPr>
              <a:t> di account target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bertambah</a:t>
            </a:r>
            <a:r>
              <a:rPr lang="en-US" sz="2000" dirty="0">
                <a:solidFill>
                  <a:schemeClr val="bg1"/>
                </a:solidFill>
                <a:latin typeface="Adobe Garamond Pro Bold" panose="02020702060506020403" pitchFamily="18" charset="0"/>
              </a:rPr>
              <a:t> </a:t>
            </a:r>
          </a:p>
          <a:p>
            <a:pPr marL="342900" indent="-342900">
              <a:buFont typeface="Arial" panose="020B0604020202020204" pitchFamily="34" charset="0"/>
              <a:buChar char="•"/>
            </a:pP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melakukan</a:t>
            </a:r>
            <a:r>
              <a:rPr lang="en-US" sz="2000" dirty="0">
                <a:solidFill>
                  <a:schemeClr val="bg1"/>
                </a:solidFill>
                <a:latin typeface="Adobe Garamond Pro Bold" panose="02020702060506020403" pitchFamily="18" charset="0"/>
              </a:rPr>
              <a:t> withdraw locking </a:t>
            </a:r>
            <a:r>
              <a:rPr lang="en-US" sz="2000" dirty="0" err="1">
                <a:solidFill>
                  <a:schemeClr val="bg1"/>
                </a:solidFill>
                <a:latin typeface="Adobe Garamond Pro Bold" panose="02020702060506020403" pitchFamily="18" charset="0"/>
              </a:rPr>
              <a:t>dimana</a:t>
            </a:r>
            <a:r>
              <a:rPr lang="en-US" sz="2000" dirty="0">
                <a:solidFill>
                  <a:schemeClr val="bg1"/>
                </a:solidFill>
                <a:latin typeface="Adobe Garamond Pro Bold" panose="02020702060506020403" pitchFamily="18" charset="0"/>
              </a:rPr>
              <a:t> syntax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pada </a:t>
            </a:r>
            <a:r>
              <a:rPr lang="en-US" sz="2000" dirty="0" err="1">
                <a:solidFill>
                  <a:schemeClr val="bg1"/>
                </a:solidFill>
                <a:latin typeface="Adobe Garamond Pro Bold" panose="02020702060506020403" pitchFamily="18" charset="0"/>
              </a:rPr>
              <a:t>gambar</a:t>
            </a:r>
            <a:r>
              <a:rPr lang="en-US" sz="2000" dirty="0">
                <a:solidFill>
                  <a:schemeClr val="bg1"/>
                </a:solidFill>
                <a:latin typeface="Adobe Garamond Pro Bold" panose="02020702060506020403" pitchFamily="18" charset="0"/>
              </a:rPr>
              <a:t> di </a:t>
            </a:r>
            <a:r>
              <a:rPr lang="en-US" sz="2000" dirty="0" err="1">
                <a:solidFill>
                  <a:schemeClr val="bg1"/>
                </a:solidFill>
                <a:latin typeface="Adobe Garamond Pro Bold" panose="02020702060506020403" pitchFamily="18" charset="0"/>
              </a:rPr>
              <a:t>bawah</a:t>
            </a:r>
            <a:r>
              <a:rPr lang="en-US" sz="2000" dirty="0">
                <a:solidFill>
                  <a:schemeClr val="bg1"/>
                </a:solidFill>
                <a:latin typeface="Adobe Garamond Pro Bold" panose="02020702060506020403" pitchFamily="18" charset="0"/>
              </a:rPr>
              <a:t> </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590301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DA670F-8347-4CD4-B9C2-6D8510E72C18}"/>
              </a:ext>
            </a:extLst>
          </p:cNvPr>
          <p:cNvPicPr>
            <a:picLocks noChangeAspect="1"/>
          </p:cNvPicPr>
          <p:nvPr/>
        </p:nvPicPr>
        <p:blipFill>
          <a:blip r:embed="rId2"/>
          <a:stretch>
            <a:fillRect/>
          </a:stretch>
        </p:blipFill>
        <p:spPr>
          <a:xfrm>
            <a:off x="329472" y="888497"/>
            <a:ext cx="4839428" cy="3088637"/>
          </a:xfrm>
          <a:prstGeom prst="rect">
            <a:avLst/>
          </a:prstGeom>
        </p:spPr>
      </p:pic>
      <p:sp>
        <p:nvSpPr>
          <p:cNvPr id="4" name="TextBox 3">
            <a:extLst>
              <a:ext uri="{FF2B5EF4-FFF2-40B4-BE49-F238E27FC236}">
                <a16:creationId xmlns:a16="http://schemas.microsoft.com/office/drawing/2014/main" id="{CD8BF4DF-B385-4997-93D5-5C530F339822}"/>
              </a:ext>
            </a:extLst>
          </p:cNvPr>
          <p:cNvSpPr txBox="1"/>
          <p:nvPr/>
        </p:nvSpPr>
        <p:spPr>
          <a:xfrm>
            <a:off x="5168900" y="1555652"/>
            <a:ext cx="3546475"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Langkah </a:t>
            </a:r>
            <a:r>
              <a:rPr lang="en-US" dirty="0" err="1">
                <a:solidFill>
                  <a:schemeClr val="bg1"/>
                </a:solidFill>
                <a:latin typeface="Adobe Garamond Pro Bold" panose="02020702060506020403" pitchFamily="18" charset="0"/>
              </a:rPr>
              <a:t>pertama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melakukan</a:t>
            </a:r>
            <a:r>
              <a:rPr lang="en-US" dirty="0">
                <a:solidFill>
                  <a:schemeClr val="bg1"/>
                </a:solidFill>
                <a:latin typeface="Adobe Garamond Pro Bold" panose="02020702060506020403" pitchFamily="18" charset="0"/>
              </a:rPr>
              <a:t> deploy dan instance yang lama di </a:t>
            </a:r>
            <a:r>
              <a:rPr lang="en-US" dirty="0" err="1">
                <a:solidFill>
                  <a:schemeClr val="bg1"/>
                </a:solidFill>
                <a:latin typeface="Adobe Garamond Pro Bold" panose="02020702060506020403" pitchFamily="18" charset="0"/>
              </a:rPr>
              <a:t>hapus</a:t>
            </a:r>
            <a:r>
              <a:rPr lang="en-US" dirty="0">
                <a:solidFill>
                  <a:schemeClr val="bg1"/>
                </a:solidFill>
                <a:latin typeface="Adobe Garamond Pro Bold" panose="02020702060506020403" pitchFamily="18" charset="0"/>
              </a:rPr>
              <a:t> </a:t>
            </a:r>
          </a:p>
          <a:p>
            <a:pPr marL="285750" indent="-285750">
              <a:buFont typeface="Arial" panose="020B0604020202020204" pitchFamily="34" charset="0"/>
              <a:buChar char="•"/>
            </a:pP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send 10 ether pada </a:t>
            </a:r>
            <a:r>
              <a:rPr lang="en-US" dirty="0" err="1">
                <a:solidFill>
                  <a:schemeClr val="bg1"/>
                </a:solidFill>
                <a:latin typeface="Adobe Garamond Pro Bold" panose="02020702060506020403" pitchFamily="18" charset="0"/>
              </a:rPr>
              <a:t>kolom</a:t>
            </a:r>
            <a:r>
              <a:rPr lang="en-US" dirty="0">
                <a:solidFill>
                  <a:schemeClr val="bg1"/>
                </a:solidFill>
                <a:latin typeface="Adobe Garamond Pro Bold" panose="02020702060506020403" pitchFamily="18" charset="0"/>
              </a:rPr>
              <a:t> value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lalu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receiveMoney</a:t>
            </a: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endParaRPr lang="en-US" dirty="0">
              <a:solidFill>
                <a:schemeClr val="bg1"/>
              </a:solidFill>
              <a:latin typeface="Adobe Garamond Pro Bold" panose="02020702060506020403" pitchFamily="18" charset="0"/>
            </a:endParaRPr>
          </a:p>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check </a:t>
            </a:r>
            <a:r>
              <a:rPr lang="en-US" dirty="0" err="1">
                <a:solidFill>
                  <a:schemeClr val="bg1"/>
                </a:solidFill>
                <a:latin typeface="Adobe Garamond Pro Bold" panose="02020702060506020403" pitchFamily="18" charset="0"/>
              </a:rPr>
              <a:t>apa</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terjadi</a:t>
            </a:r>
            <a:r>
              <a:rPr lang="en-US" dirty="0">
                <a:solidFill>
                  <a:schemeClr val="bg1"/>
                </a:solidFill>
                <a:latin typeface="Adobe Garamond Pro Bold" panose="02020702060506020403" pitchFamily="18" charset="0"/>
              </a:rPr>
              <a:t> </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623141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2F8F6-5459-42B7-998F-494F45CCB7B6}"/>
              </a:ext>
            </a:extLst>
          </p:cNvPr>
          <p:cNvPicPr>
            <a:picLocks noChangeAspect="1"/>
          </p:cNvPicPr>
          <p:nvPr/>
        </p:nvPicPr>
        <p:blipFill>
          <a:blip r:embed="rId2"/>
          <a:stretch>
            <a:fillRect/>
          </a:stretch>
        </p:blipFill>
        <p:spPr>
          <a:xfrm>
            <a:off x="433027" y="756494"/>
            <a:ext cx="2640373" cy="3630512"/>
          </a:xfrm>
          <a:prstGeom prst="rect">
            <a:avLst/>
          </a:prstGeom>
        </p:spPr>
      </p:pic>
      <p:sp>
        <p:nvSpPr>
          <p:cNvPr id="4" name="TextBox 3">
            <a:extLst>
              <a:ext uri="{FF2B5EF4-FFF2-40B4-BE49-F238E27FC236}">
                <a16:creationId xmlns:a16="http://schemas.microsoft.com/office/drawing/2014/main" id="{3E529A6B-C3FA-4B65-966B-94E5179E94C0}"/>
              </a:ext>
            </a:extLst>
          </p:cNvPr>
          <p:cNvSpPr txBox="1"/>
          <p:nvPr/>
        </p:nvSpPr>
        <p:spPr>
          <a:xfrm>
            <a:off x="3222625" y="1561584"/>
            <a:ext cx="454977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check </a:t>
            </a:r>
            <a:r>
              <a:rPr lang="en-US" sz="2000" dirty="0" err="1">
                <a:solidFill>
                  <a:schemeClr val="bg1"/>
                </a:solidFill>
                <a:latin typeface="Adobe Garamond Pro Bold" panose="02020702060506020403" pitchFamily="18" charset="0"/>
              </a:rPr>
              <a:t>getBalance</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lockedUntil</a:t>
            </a:r>
            <a:r>
              <a:rPr lang="en-US" sz="2000" dirty="0">
                <a:solidFill>
                  <a:schemeClr val="bg1"/>
                </a:solidFill>
                <a:latin typeface="Adobe Garamond Pro Bold" panose="02020702060506020403" pitchFamily="18" charset="0"/>
              </a:rPr>
              <a:t> </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870740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6FC492-FEA5-4233-9016-D07020CC2831}"/>
              </a:ext>
            </a:extLst>
          </p:cNvPr>
          <p:cNvPicPr>
            <a:picLocks noChangeAspect="1"/>
          </p:cNvPicPr>
          <p:nvPr/>
        </p:nvPicPr>
        <p:blipFill>
          <a:blip r:embed="rId2"/>
          <a:stretch>
            <a:fillRect/>
          </a:stretch>
        </p:blipFill>
        <p:spPr>
          <a:xfrm>
            <a:off x="113248" y="1026437"/>
            <a:ext cx="5030252" cy="2554545"/>
          </a:xfrm>
          <a:prstGeom prst="rect">
            <a:avLst/>
          </a:prstGeom>
        </p:spPr>
      </p:pic>
      <p:sp>
        <p:nvSpPr>
          <p:cNvPr id="4" name="TextBox 3">
            <a:extLst>
              <a:ext uri="{FF2B5EF4-FFF2-40B4-BE49-F238E27FC236}">
                <a16:creationId xmlns:a16="http://schemas.microsoft.com/office/drawing/2014/main" id="{7A6180E4-F261-4EF2-84D7-16B620941B14}"/>
              </a:ext>
            </a:extLst>
          </p:cNvPr>
          <p:cNvSpPr txBox="1"/>
          <p:nvPr/>
        </p:nvSpPr>
        <p:spPr>
          <a:xfrm>
            <a:off x="5143500" y="1154363"/>
            <a:ext cx="3887252" cy="2246769"/>
          </a:xfrm>
          <a:prstGeom prst="rect">
            <a:avLst/>
          </a:prstGeom>
          <a:noFill/>
        </p:spPr>
        <p:txBody>
          <a:bodyPr wrap="square">
            <a:spAutoFit/>
          </a:bodyPr>
          <a:lstStyle/>
          <a:p>
            <a:r>
              <a:rPr lang="en-US" sz="2000" dirty="0">
                <a:solidFill>
                  <a:schemeClr val="bg1"/>
                </a:solidFill>
                <a:latin typeface="Adobe Garamond Pro Bold" panose="02020702060506020403" pitchFamily="18" charset="0"/>
              </a:rPr>
              <a:t>Lab Shared Wallet</a:t>
            </a:r>
          </a:p>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rPr>
              <a:t>Pertama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file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systax</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untuk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melakukan</a:t>
            </a:r>
            <a:r>
              <a:rPr lang="en-US" sz="2000" dirty="0">
                <a:solidFill>
                  <a:schemeClr val="bg1"/>
                </a:solidFill>
                <a:latin typeface="Adobe Garamond Pro Bold" panose="02020702060506020403" pitchFamily="18" charset="0"/>
              </a:rPr>
              <a:t> permission yang </a:t>
            </a:r>
            <a:r>
              <a:rPr lang="en-US" sz="2000" dirty="0" err="1">
                <a:solidFill>
                  <a:schemeClr val="bg1"/>
                </a:solidFill>
                <a:latin typeface="Adobe Garamond Pro Bold" panose="02020702060506020403" pitchFamily="18" charset="0"/>
              </a:rPr>
              <a:t>melakukan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penarikan</a:t>
            </a:r>
            <a:r>
              <a:rPr lang="en-US" sz="2000" dirty="0">
                <a:solidFill>
                  <a:schemeClr val="bg1"/>
                </a:solidFill>
                <a:latin typeface="Adobe Garamond Pro Bold" panose="02020702060506020403" pitchFamily="18" charset="0"/>
              </a:rPr>
              <a:t> ether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izin</a:t>
            </a:r>
            <a:r>
              <a:rPr lang="en-US" sz="2000" dirty="0">
                <a:solidFill>
                  <a:schemeClr val="bg1"/>
                </a:solidFill>
                <a:latin typeface="Adobe Garamond Pro Bold" panose="02020702060506020403" pitchFamily="18" charset="0"/>
              </a:rPr>
              <a:t> oleh </a:t>
            </a:r>
            <a:r>
              <a:rPr lang="en-US" sz="2000" dirty="0" err="1">
                <a:solidFill>
                  <a:schemeClr val="bg1"/>
                </a:solidFill>
                <a:latin typeface="Adobe Garamond Pro Bold" panose="02020702060506020403" pitchFamily="18" charset="0"/>
              </a:rPr>
              <a:t>pemilik</a:t>
            </a:r>
            <a:r>
              <a:rPr lang="en-US" sz="2000" dirty="0">
                <a:solidFill>
                  <a:schemeClr val="bg1"/>
                </a:solidFill>
                <a:latin typeface="Adobe Garamond Pro Bold" panose="02020702060506020403" pitchFamily="18" charset="0"/>
              </a:rPr>
              <a:t> </a:t>
            </a:r>
          </a:p>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172596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F6ED5-31F0-41BD-B7CF-BB65DC34899D}"/>
              </a:ext>
            </a:extLst>
          </p:cNvPr>
          <p:cNvPicPr>
            <a:picLocks noChangeAspect="1"/>
          </p:cNvPicPr>
          <p:nvPr/>
        </p:nvPicPr>
        <p:blipFill>
          <a:blip r:embed="rId2"/>
          <a:stretch>
            <a:fillRect/>
          </a:stretch>
        </p:blipFill>
        <p:spPr>
          <a:xfrm>
            <a:off x="225513" y="119766"/>
            <a:ext cx="5514888" cy="2567168"/>
          </a:xfrm>
          <a:prstGeom prst="rect">
            <a:avLst/>
          </a:prstGeom>
        </p:spPr>
      </p:pic>
      <p:sp>
        <p:nvSpPr>
          <p:cNvPr id="4" name="TextBox 3">
            <a:extLst>
              <a:ext uri="{FF2B5EF4-FFF2-40B4-BE49-F238E27FC236}">
                <a16:creationId xmlns:a16="http://schemas.microsoft.com/office/drawing/2014/main" id="{8ECEF00A-254D-42BA-9D11-05229F2B3E97}"/>
              </a:ext>
            </a:extLst>
          </p:cNvPr>
          <p:cNvSpPr txBox="1"/>
          <p:nvPr/>
        </p:nvSpPr>
        <p:spPr>
          <a:xfrm>
            <a:off x="5813338" y="853707"/>
            <a:ext cx="3330662" cy="4124206"/>
          </a:xfrm>
          <a:prstGeom prst="rect">
            <a:avLst/>
          </a:prstGeom>
          <a:noFill/>
        </p:spPr>
        <p:txBody>
          <a:bodyPr wrap="square">
            <a:spAutoFit/>
          </a:bodyPr>
          <a:lstStyle/>
          <a:p>
            <a:pPr algn="ctr"/>
            <a:r>
              <a:rPr lang="en-US" b="1" i="0" u="none" strike="noStrike" baseline="0" dirty="0">
                <a:solidFill>
                  <a:schemeClr val="bg1"/>
                </a:solidFill>
                <a:latin typeface="Adobe Garamond Pro Bold" panose="02020702060506020403" pitchFamily="18" charset="0"/>
              </a:rPr>
              <a:t>Use Re-Usable Smart Contracts from </a:t>
            </a:r>
            <a:r>
              <a:rPr lang="en-US" b="1" i="0" u="none" strike="noStrike" baseline="0" dirty="0" err="1">
                <a:solidFill>
                  <a:schemeClr val="bg1"/>
                </a:solidFill>
                <a:latin typeface="Adobe Garamond Pro Bold" panose="02020702060506020403" pitchFamily="18" charset="0"/>
              </a:rPr>
              <a:t>OpenZeppelin</a:t>
            </a:r>
            <a:endParaRPr lang="en-US" b="1" i="0" u="none" strike="noStrike" baseline="0" dirty="0">
              <a:solidFill>
                <a:schemeClr val="bg1"/>
              </a:solidFill>
              <a:latin typeface="Adobe Garamond Pro Bold" panose="02020702060506020403" pitchFamily="18" charset="0"/>
            </a:endParaRPr>
          </a:p>
          <a:p>
            <a:pPr algn="ctr"/>
            <a:endParaRPr lang="en-US" b="1" dirty="0">
              <a:solidFill>
                <a:schemeClr val="bg1"/>
              </a:solidFill>
              <a:latin typeface="Adobe Garamond Pro Bold" panose="02020702060506020403" pitchFamily="18" charset="0"/>
            </a:endParaRPr>
          </a:p>
          <a:p>
            <a:r>
              <a:rPr lang="en-US" sz="1600" dirty="0">
                <a:solidFill>
                  <a:schemeClr val="bg1"/>
                </a:solidFill>
                <a:latin typeface="Adobe Garamond Pro Bold" panose="02020702060506020403" pitchFamily="18" charset="0"/>
              </a:rPr>
              <a:t>Pada </a:t>
            </a:r>
            <a:r>
              <a:rPr lang="en-US" sz="1600" dirty="0" err="1">
                <a:solidFill>
                  <a:schemeClr val="bg1"/>
                </a:solidFill>
                <a:latin typeface="Adobe Garamond Pro Bold" panose="02020702060506020403" pitchFamily="18" charset="0"/>
              </a:rPr>
              <a:t>koodingan</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ini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memiliki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logika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seketika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pemilik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secara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langsung</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dalam</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satu</a:t>
            </a:r>
            <a:r>
              <a:rPr lang="en-US" sz="1600" dirty="0">
                <a:solidFill>
                  <a:schemeClr val="bg1"/>
                </a:solidFill>
                <a:latin typeface="Adobe Garamond Pro Bold" panose="02020702060506020403" pitchFamily="18" charset="0"/>
              </a:rPr>
              <a:t> smart contract yang </a:t>
            </a:r>
            <a:r>
              <a:rPr lang="en-US" sz="1600" dirty="0" err="1">
                <a:solidFill>
                  <a:schemeClr val="bg1"/>
                </a:solidFill>
                <a:latin typeface="Adobe Garamond Pro Bold" panose="02020702060506020403" pitchFamily="18" charset="0"/>
              </a:rPr>
              <a:t>dimana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tidak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mudah</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untuk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diaudit</a:t>
            </a:r>
            <a:endParaRPr lang="en-US" sz="1600" dirty="0">
              <a:solidFill>
                <a:schemeClr val="bg1"/>
              </a:solidFill>
              <a:latin typeface="Adobe Garamond Pro Bold" panose="02020702060506020403" pitchFamily="18" charset="0"/>
            </a:endParaRPr>
          </a:p>
          <a:p>
            <a:r>
              <a:rPr lang="en-US" sz="1600" dirty="0" err="1">
                <a:solidFill>
                  <a:schemeClr val="bg1"/>
                </a:solidFill>
                <a:latin typeface="Adobe Garamond Pro Bold" panose="02020702060506020403" pitchFamily="18" charset="0"/>
              </a:rPr>
              <a:t>Untuk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memecahkan</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nya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akan</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membagi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bagian-bagian</a:t>
            </a:r>
            <a:r>
              <a:rPr lang="en-US" sz="1600" dirty="0">
                <a:solidFill>
                  <a:schemeClr val="bg1"/>
                </a:solidFill>
                <a:latin typeface="Adobe Garamond Pro Bold" panose="02020702060506020403" pitchFamily="18" charset="0"/>
              </a:rPr>
              <a:t> yang </a:t>
            </a:r>
            <a:r>
              <a:rPr lang="en-US" sz="1600" dirty="0" err="1">
                <a:solidFill>
                  <a:schemeClr val="bg1"/>
                </a:solidFill>
                <a:latin typeface="Adobe Garamond Pro Bold" panose="02020702060506020403" pitchFamily="18" charset="0"/>
              </a:rPr>
              <a:t>lebih</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kecil</a:t>
            </a:r>
            <a:r>
              <a:rPr lang="en-US" sz="1600" dirty="0">
                <a:solidFill>
                  <a:schemeClr val="bg1"/>
                </a:solidFill>
                <a:latin typeface="Adobe Garamond Pro Bold" panose="02020702060506020403" pitchFamily="18" charset="0"/>
              </a:rPr>
              <a:t> dan </a:t>
            </a:r>
            <a:r>
              <a:rPr lang="en-US" sz="1600" dirty="0" err="1">
                <a:solidFill>
                  <a:schemeClr val="bg1"/>
                </a:solidFill>
                <a:latin typeface="Adobe Garamond Pro Bold" panose="02020702060506020403" pitchFamily="18" charset="0"/>
              </a:rPr>
              <a:t>menggunakan</a:t>
            </a:r>
            <a:r>
              <a:rPr lang="en-US" sz="1600" dirty="0">
                <a:solidFill>
                  <a:schemeClr val="bg1"/>
                </a:solidFill>
                <a:latin typeface="Adobe Garamond Pro Bold" panose="02020702060506020403" pitchFamily="18" charset="0"/>
              </a:rPr>
              <a:t> Kembali smart contract </a:t>
            </a:r>
            <a:r>
              <a:rPr lang="en-US" sz="1600" dirty="0" err="1">
                <a:solidFill>
                  <a:schemeClr val="bg1"/>
                </a:solidFill>
                <a:latin typeface="Adobe Garamond Pro Bold" panose="02020702060506020403" pitchFamily="18" charset="0"/>
              </a:rPr>
              <a:t>nya</a:t>
            </a:r>
            <a:r>
              <a:rPr lang="en-US" sz="1600" dirty="0">
                <a:solidFill>
                  <a:schemeClr val="bg1"/>
                </a:solidFill>
                <a:latin typeface="Adobe Garamond Pro Bold" panose="02020702060506020403" pitchFamily="18" charset="0"/>
              </a:rPr>
              <a:t> yang </a:t>
            </a:r>
            <a:r>
              <a:rPr lang="en-US" sz="1600" dirty="0" err="1">
                <a:solidFill>
                  <a:schemeClr val="bg1"/>
                </a:solidFill>
                <a:latin typeface="Adobe Garamond Pro Bold" panose="02020702060506020403" pitchFamily="18" charset="0"/>
              </a:rPr>
              <a:t>diaudit</a:t>
            </a:r>
            <a:r>
              <a:rPr lang="en-US" sz="1600" dirty="0">
                <a:solidFill>
                  <a:schemeClr val="bg1"/>
                </a:solidFill>
                <a:latin typeface="Adobe Garamond Pro Bold" panose="02020702060506020403" pitchFamily="18" charset="0"/>
              </a:rPr>
              <a:t> oleh </a:t>
            </a:r>
            <a:r>
              <a:rPr lang="en-US" sz="1600" dirty="0" err="1">
                <a:solidFill>
                  <a:schemeClr val="bg1"/>
                </a:solidFill>
                <a:latin typeface="Adobe Garamond Pro Bold" panose="02020702060506020403" pitchFamily="18" charset="0"/>
              </a:rPr>
              <a:t>OpenZeppelin</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dimana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fungsi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openzeppelin</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initidak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memiliki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si</a:t>
            </a:r>
            <a:r>
              <a:rPr lang="en-US" sz="1600" dirty="0">
                <a:solidFill>
                  <a:schemeClr val="bg1"/>
                </a:solidFill>
                <a:latin typeface="Adobe Garamond Pro Bold" panose="02020702060506020403" pitchFamily="18" charset="0"/>
              </a:rPr>
              <a:t> owner() </a:t>
            </a:r>
            <a:r>
              <a:rPr lang="en-US" sz="1600" dirty="0" err="1">
                <a:solidFill>
                  <a:schemeClr val="bg1"/>
                </a:solidFill>
                <a:latin typeface="Adobe Garamond Pro Bold" panose="02020702060506020403" pitchFamily="18" charset="0"/>
              </a:rPr>
              <a:t>maka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kita</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harus</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membuat</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pemilik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sebagai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fungsi</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kontrak</a:t>
            </a:r>
            <a:r>
              <a:rPr lang="en-US" sz="1600" dirty="0">
                <a:solidFill>
                  <a:schemeClr val="bg1"/>
                </a:solidFill>
                <a:latin typeface="Adobe Garamond Pro Bold" panose="02020702060506020403" pitchFamily="18" charset="0"/>
              </a:rPr>
              <a:t> </a:t>
            </a:r>
            <a:r>
              <a:rPr lang="en-US" sz="1600" dirty="0" err="1">
                <a:solidFill>
                  <a:schemeClr val="bg1"/>
                </a:solidFill>
                <a:latin typeface="Adobe Garamond Pro Bold" panose="02020702060506020403" pitchFamily="18" charset="0"/>
              </a:rPr>
              <a:t>Ownable.sol</a:t>
            </a:r>
            <a:endParaRPr lang="en-ID" sz="16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125806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76F6E-6572-4F23-B681-E4C2ED78D60E}"/>
              </a:ext>
            </a:extLst>
          </p:cNvPr>
          <p:cNvPicPr>
            <a:picLocks noChangeAspect="1"/>
          </p:cNvPicPr>
          <p:nvPr/>
        </p:nvPicPr>
        <p:blipFill rotWithShape="1">
          <a:blip r:embed="rId2"/>
          <a:srcRect l="3883"/>
          <a:stretch/>
        </p:blipFill>
        <p:spPr>
          <a:xfrm>
            <a:off x="152400" y="130360"/>
            <a:ext cx="5194300" cy="3846440"/>
          </a:xfrm>
          <a:prstGeom prst="rect">
            <a:avLst/>
          </a:prstGeom>
        </p:spPr>
      </p:pic>
      <p:sp>
        <p:nvSpPr>
          <p:cNvPr id="4" name="TextBox 3">
            <a:extLst>
              <a:ext uri="{FF2B5EF4-FFF2-40B4-BE49-F238E27FC236}">
                <a16:creationId xmlns:a16="http://schemas.microsoft.com/office/drawing/2014/main" id="{BBB24731-42A3-479F-9F47-3FAA22FF3916}"/>
              </a:ext>
            </a:extLst>
          </p:cNvPr>
          <p:cNvSpPr txBox="1"/>
          <p:nvPr/>
        </p:nvSpPr>
        <p:spPr>
          <a:xfrm>
            <a:off x="5394325" y="1166700"/>
            <a:ext cx="3597275" cy="3416320"/>
          </a:xfrm>
          <a:prstGeom prst="rect">
            <a:avLst/>
          </a:prstGeom>
          <a:noFill/>
        </p:spPr>
        <p:txBody>
          <a:bodyPr wrap="square">
            <a:spAutoFit/>
          </a:bodyPr>
          <a:lstStyle/>
          <a:p>
            <a:r>
              <a:rPr lang="en-US" dirty="0">
                <a:solidFill>
                  <a:schemeClr val="bg1"/>
                </a:solidFill>
                <a:latin typeface="Adobe Garamond Pro Bold" panose="02020702060506020403" pitchFamily="18" charset="0"/>
              </a:rPr>
              <a:t>Permission: add allowances for external roles</a:t>
            </a:r>
          </a:p>
          <a:p>
            <a:endParaRPr lang="en-US" dirty="0">
              <a:solidFill>
                <a:schemeClr val="bg1"/>
              </a:solidFill>
              <a:latin typeface="Adobe Garamond Pro Bold" panose="02020702060506020403" pitchFamily="18" charset="0"/>
            </a:endParaRPr>
          </a:p>
          <a:p>
            <a:r>
              <a:rPr lang="en-US" dirty="0">
                <a:solidFill>
                  <a:schemeClr val="bg1"/>
                </a:solidFill>
                <a:latin typeface="Adobe Garamond Pro Bold" panose="02020702060506020403" pitchFamily="18" charset="0"/>
              </a:rPr>
              <a:t>Pada Langkah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menambahkan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pemetaan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sehingga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dapat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menyimpan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alamat</a:t>
            </a:r>
            <a:r>
              <a:rPr lang="en-US" dirty="0">
                <a:solidFill>
                  <a:schemeClr val="bg1"/>
                </a:solidFill>
                <a:latin typeface="Adobe Garamond Pro Bold" panose="02020702060506020403" pitchFamily="18" charset="0"/>
              </a:rPr>
              <a:t>=&gt;</a:t>
            </a:r>
            <a:r>
              <a:rPr lang="en-US" dirty="0" err="1">
                <a:solidFill>
                  <a:schemeClr val="bg1"/>
                </a:solidFill>
                <a:latin typeface="Adobe Garamond Pro Bold" panose="02020702060506020403" pitchFamily="18" charset="0"/>
              </a:rPr>
              <a:t>jumlah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uint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tersebut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array yang </a:t>
            </a:r>
            <a:r>
              <a:rPr lang="en-US" dirty="0" err="1">
                <a:solidFill>
                  <a:schemeClr val="bg1"/>
                </a:solidFill>
                <a:latin typeface="Adobe Garamond Pro Bold" panose="02020702060506020403" pitchFamily="18" charset="0"/>
              </a:rPr>
              <a:t>menyimpan</a:t>
            </a:r>
            <a:r>
              <a:rPr lang="en-US" dirty="0">
                <a:solidFill>
                  <a:schemeClr val="bg1"/>
                </a:solidFill>
                <a:latin typeface="Adobe Garamond Pro Bold" panose="02020702060506020403" pitchFamily="18" charset="0"/>
              </a:rPr>
              <a:t> [0x12345…] </a:t>
            </a:r>
            <a:r>
              <a:rPr lang="en-US" dirty="0" err="1">
                <a:solidFill>
                  <a:schemeClr val="bg1"/>
                </a:solidFill>
                <a:latin typeface="Adobe Garamond Pro Bold" panose="02020702060506020403" pitchFamily="18" charset="0"/>
              </a:rPr>
              <a:t>alamat,ke</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nomor</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tertentu</a:t>
            </a:r>
            <a:r>
              <a:rPr lang="en-US" dirty="0">
                <a:solidFill>
                  <a:schemeClr val="bg1"/>
                </a:solidFill>
                <a:latin typeface="Adobe Garamond Pro Bold" panose="02020702060506020403" pitchFamily="18" charset="0"/>
              </a:rPr>
              <a:t>. Jadi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tahu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beberapa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banyak</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bisa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ditarik</a:t>
            </a:r>
            <a:r>
              <a:rPr lang="en-US" dirty="0">
                <a:solidFill>
                  <a:schemeClr val="bg1"/>
                </a:solidFill>
                <a:latin typeface="Adobe Garamond Pro Bold" panose="02020702060506020403" pitchFamily="18" charset="0"/>
              </a:rPr>
              <a:t> oleh </a:t>
            </a:r>
            <a:r>
              <a:rPr lang="en-US" dirty="0" err="1">
                <a:solidFill>
                  <a:schemeClr val="bg1"/>
                </a:solidFill>
                <a:latin typeface="Adobe Garamond Pro Bold" panose="02020702060506020403" pitchFamily="18" charset="0"/>
              </a:rPr>
              <a:t>seseorang</a:t>
            </a:r>
            <a:r>
              <a:rPr lang="en-US" dirty="0">
                <a:solidFill>
                  <a:schemeClr val="bg1"/>
                </a:solidFill>
                <a:latin typeface="Adobe Garamond Pro Bold" panose="02020702060506020403" pitchFamily="18" charset="0"/>
              </a:rPr>
              <a:t> </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120059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DC707-E9D9-4D00-AFF4-250B23D8975A}"/>
              </a:ext>
            </a:extLst>
          </p:cNvPr>
          <p:cNvPicPr>
            <a:picLocks noChangeAspect="1"/>
          </p:cNvPicPr>
          <p:nvPr/>
        </p:nvPicPr>
        <p:blipFill>
          <a:blip r:embed="rId2"/>
          <a:stretch>
            <a:fillRect/>
          </a:stretch>
        </p:blipFill>
        <p:spPr>
          <a:xfrm>
            <a:off x="880547" y="2184261"/>
            <a:ext cx="7382905" cy="1981477"/>
          </a:xfrm>
          <a:prstGeom prst="rect">
            <a:avLst/>
          </a:prstGeom>
        </p:spPr>
      </p:pic>
      <p:sp>
        <p:nvSpPr>
          <p:cNvPr id="4" name="TextBox 3">
            <a:extLst>
              <a:ext uri="{FF2B5EF4-FFF2-40B4-BE49-F238E27FC236}">
                <a16:creationId xmlns:a16="http://schemas.microsoft.com/office/drawing/2014/main" id="{5FD1B735-557B-4CF5-B877-87460DF670FA}"/>
              </a:ext>
            </a:extLst>
          </p:cNvPr>
          <p:cNvSpPr txBox="1"/>
          <p:nvPr/>
        </p:nvSpPr>
        <p:spPr>
          <a:xfrm>
            <a:off x="2530474" y="1404580"/>
            <a:ext cx="3806826" cy="646331"/>
          </a:xfrm>
          <a:prstGeom prst="rect">
            <a:avLst/>
          </a:prstGeom>
          <a:noFill/>
        </p:spPr>
        <p:txBody>
          <a:bodyPr wrap="square">
            <a:spAutoFit/>
          </a:bodyPr>
          <a:lstStyle/>
          <a:p>
            <a:pPr algn="ctr"/>
            <a:r>
              <a:rPr lang="en-US" sz="1800" b="0" i="0" u="none" strike="noStrike" baseline="0" dirty="0">
                <a:solidFill>
                  <a:schemeClr val="bg1"/>
                </a:solidFill>
                <a:latin typeface="Adobe Garamond Pro Bold" panose="02020702060506020403" pitchFamily="18" charset="0"/>
              </a:rPr>
              <a:t>Improve/Fix Allowance to avoid Double-Spending</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31876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F1F23-4601-4438-B0DA-CA085845298E}"/>
              </a:ext>
            </a:extLst>
          </p:cNvPr>
          <p:cNvPicPr>
            <a:picLocks noChangeAspect="1"/>
          </p:cNvPicPr>
          <p:nvPr/>
        </p:nvPicPr>
        <p:blipFill rotWithShape="1">
          <a:blip r:embed="rId2"/>
          <a:srcRect l="912" r="8643" b="7010"/>
          <a:stretch/>
        </p:blipFill>
        <p:spPr>
          <a:xfrm>
            <a:off x="203200" y="132255"/>
            <a:ext cx="5112657" cy="3222359"/>
          </a:xfrm>
          <a:prstGeom prst="rect">
            <a:avLst/>
          </a:prstGeom>
        </p:spPr>
      </p:pic>
      <p:sp>
        <p:nvSpPr>
          <p:cNvPr id="4" name="TextBox 3">
            <a:extLst>
              <a:ext uri="{FF2B5EF4-FFF2-40B4-BE49-F238E27FC236}">
                <a16:creationId xmlns:a16="http://schemas.microsoft.com/office/drawing/2014/main" id="{36E5DEAC-BBFD-43F8-9759-6D1A680A17D5}"/>
              </a:ext>
            </a:extLst>
          </p:cNvPr>
          <p:cNvSpPr txBox="1"/>
          <p:nvPr/>
        </p:nvSpPr>
        <p:spPr>
          <a:xfrm>
            <a:off x="5268687" y="934991"/>
            <a:ext cx="3875314" cy="2031325"/>
          </a:xfrm>
          <a:prstGeom prst="rect">
            <a:avLst/>
          </a:prstGeom>
          <a:noFill/>
        </p:spPr>
        <p:txBody>
          <a:bodyPr wrap="square">
            <a:spAutoFit/>
          </a:bodyPr>
          <a:lstStyle/>
          <a:p>
            <a:r>
              <a:rPr lang="en-US" sz="2400" dirty="0">
                <a:solidFill>
                  <a:schemeClr val="bg1"/>
                </a:solidFill>
                <a:latin typeface="Adobe Garamond Pro Bold" panose="02020702060506020403" pitchFamily="18" charset="0"/>
              </a:rPr>
              <a:t>Improve smart contract structure</a:t>
            </a:r>
          </a:p>
          <a:p>
            <a:endParaRPr lang="en-US" sz="2400" dirty="0">
              <a:solidFill>
                <a:schemeClr val="bg1"/>
              </a:solidFill>
              <a:latin typeface="Adobe Garamond Pro Bold" panose="02020702060506020403" pitchFamily="18" charset="0"/>
            </a:endParaRPr>
          </a:p>
          <a:p>
            <a:r>
              <a:rPr lang="en-US" dirty="0">
                <a:solidFill>
                  <a:schemeClr val="bg1"/>
                </a:solidFill>
                <a:latin typeface="Adobe Garamond Pro Bold" panose="02020702060506020403" pitchFamily="18" charset="0"/>
              </a:rPr>
              <a:t>Pada </a:t>
            </a:r>
            <a:r>
              <a:rPr lang="en-US" dirty="0" err="1">
                <a:solidFill>
                  <a:schemeClr val="bg1"/>
                </a:solidFill>
                <a:latin typeface="Adobe Garamond Pro Bold" panose="02020702060506020403" pitchFamily="18" charset="0"/>
              </a:rPr>
              <a:t>kedua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kontrak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masih</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dalam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satu</a:t>
            </a:r>
            <a:r>
              <a:rPr lang="en-US" dirty="0">
                <a:solidFill>
                  <a:schemeClr val="bg1"/>
                </a:solidFill>
                <a:latin typeface="Adobe Garamond Pro Bold" panose="02020702060506020403" pitchFamily="18" charset="0"/>
              </a:rPr>
              <a:t> file yang </a:t>
            </a:r>
            <a:r>
              <a:rPr lang="en-US" dirty="0" err="1">
                <a:solidFill>
                  <a:schemeClr val="bg1"/>
                </a:solidFill>
                <a:latin typeface="Adobe Garamond Pro Bold" panose="02020702060506020403" pitchFamily="18" charset="0"/>
              </a:rPr>
              <a:t>sama</a:t>
            </a:r>
            <a:r>
              <a:rPr lang="en-US" dirty="0">
                <a:solidFill>
                  <a:schemeClr val="bg1"/>
                </a:solidFill>
                <a:latin typeface="Adobe Garamond Pro Bold" panose="02020702060506020403" pitchFamily="18" charset="0"/>
              </a:rPr>
              <a:t> dan </a:t>
            </a:r>
            <a:r>
              <a:rPr lang="en-US" dirty="0" err="1">
                <a:solidFill>
                  <a:schemeClr val="bg1"/>
                </a:solidFill>
                <a:latin typeface="Adobe Garamond Pro Bold" panose="02020702060506020403" pitchFamily="18" charset="0"/>
              </a:rPr>
              <a:t>tidak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memiliki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impor</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8041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3D4CD-2A24-4826-B2EF-5F80F304ADD9}"/>
              </a:ext>
            </a:extLst>
          </p:cNvPr>
          <p:cNvPicPr>
            <a:picLocks noChangeAspect="1"/>
          </p:cNvPicPr>
          <p:nvPr/>
        </p:nvPicPr>
        <p:blipFill rotWithShape="1">
          <a:blip r:embed="rId3"/>
          <a:srcRect/>
          <a:stretch/>
        </p:blipFill>
        <p:spPr>
          <a:xfrm>
            <a:off x="20" y="10"/>
            <a:ext cx="9143980" cy="51434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061070" y="1028703"/>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11. Lalu buka web etherscan, etherscan ini berguna sebagaiteampat untuk melihat riwayat transaksi kita pada metamask baik membeli,mentransfer dan lain-lainnya.</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431905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FEEBD-F405-47ED-B95F-9C017C5EE015}"/>
              </a:ext>
            </a:extLst>
          </p:cNvPr>
          <p:cNvPicPr>
            <a:picLocks noChangeAspect="1"/>
          </p:cNvPicPr>
          <p:nvPr/>
        </p:nvPicPr>
        <p:blipFill rotWithShape="1">
          <a:blip r:embed="rId2"/>
          <a:srcRect b="9253"/>
          <a:stretch/>
        </p:blipFill>
        <p:spPr>
          <a:xfrm>
            <a:off x="168413" y="142233"/>
            <a:ext cx="7291931" cy="3558910"/>
          </a:xfrm>
          <a:prstGeom prst="rect">
            <a:avLst/>
          </a:prstGeom>
        </p:spPr>
      </p:pic>
      <p:sp>
        <p:nvSpPr>
          <p:cNvPr id="4" name="TextBox 3">
            <a:extLst>
              <a:ext uri="{FF2B5EF4-FFF2-40B4-BE49-F238E27FC236}">
                <a16:creationId xmlns:a16="http://schemas.microsoft.com/office/drawing/2014/main" id="{64ADF5B3-736C-4D46-AA48-FED9516EA644}"/>
              </a:ext>
            </a:extLst>
          </p:cNvPr>
          <p:cNvSpPr txBox="1"/>
          <p:nvPr/>
        </p:nvSpPr>
        <p:spPr>
          <a:xfrm>
            <a:off x="3814378" y="3930133"/>
            <a:ext cx="458651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tambahkan</a:t>
            </a:r>
            <a:r>
              <a:rPr lang="en-US" dirty="0">
                <a:solidFill>
                  <a:schemeClr val="bg1"/>
                </a:solidFill>
                <a:latin typeface="Adobe Garamond Pro Bold" panose="02020702060506020403" pitchFamily="18" charset="0"/>
              </a:rPr>
              <a:t> event yang </a:t>
            </a:r>
            <a:r>
              <a:rPr lang="en-US" dirty="0" err="1">
                <a:solidFill>
                  <a:schemeClr val="bg1"/>
                </a:solidFill>
                <a:latin typeface="Adobe Garamond Pro Bold" panose="02020702060506020403" pitchFamily="18" charset="0"/>
              </a:rPr>
              <a:t>hilang</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codingan</a:t>
            </a:r>
            <a:r>
              <a:rPr lang="en-US" dirty="0">
                <a:solidFill>
                  <a:schemeClr val="bg1"/>
                </a:solidFill>
                <a:latin typeface="Adobe Garamond Pro Bold" panose="02020702060506020403" pitchFamily="18" charset="0"/>
              </a:rPr>
              <a:t>. </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13049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ACD4E-78C5-4468-96A4-72C81CF9747A}"/>
              </a:ext>
            </a:extLst>
          </p:cNvPr>
          <p:cNvPicPr>
            <a:picLocks noChangeAspect="1"/>
          </p:cNvPicPr>
          <p:nvPr/>
        </p:nvPicPr>
        <p:blipFill>
          <a:blip r:embed="rId2"/>
          <a:stretch>
            <a:fillRect/>
          </a:stretch>
        </p:blipFill>
        <p:spPr>
          <a:xfrm>
            <a:off x="168484" y="116614"/>
            <a:ext cx="7563906" cy="3067478"/>
          </a:xfrm>
          <a:prstGeom prst="rect">
            <a:avLst/>
          </a:prstGeom>
        </p:spPr>
      </p:pic>
      <p:sp>
        <p:nvSpPr>
          <p:cNvPr id="4" name="TextBox 3">
            <a:extLst>
              <a:ext uri="{FF2B5EF4-FFF2-40B4-BE49-F238E27FC236}">
                <a16:creationId xmlns:a16="http://schemas.microsoft.com/office/drawing/2014/main" id="{8BBE4DE7-BAFC-434E-B5CA-EC55734E6F1D}"/>
              </a:ext>
            </a:extLst>
          </p:cNvPr>
          <p:cNvSpPr txBox="1"/>
          <p:nvPr/>
        </p:nvSpPr>
        <p:spPr>
          <a:xfrm>
            <a:off x="2772228" y="3478964"/>
            <a:ext cx="458651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tambahkan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komponen</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dalam</a:t>
            </a:r>
            <a:r>
              <a:rPr lang="en-US" dirty="0">
                <a:solidFill>
                  <a:schemeClr val="bg1"/>
                </a:solidFill>
                <a:latin typeface="Adobe Garamond Pro Bold" panose="02020702060506020403" pitchFamily="18" charset="0"/>
              </a:rPr>
              <a:t> contract </a:t>
            </a:r>
            <a:r>
              <a:rPr lang="en-US" dirty="0" err="1">
                <a:solidFill>
                  <a:schemeClr val="bg1"/>
                </a:solidFill>
                <a:latin typeface="Adobe Garamond Pro Bold" panose="02020702060506020403" pitchFamily="18" charset="0"/>
              </a:rPr>
              <a:t>sharedwallet</a:t>
            </a:r>
            <a:r>
              <a:rPr lang="en-US" dirty="0">
                <a:solidFill>
                  <a:schemeClr val="bg1"/>
                </a:solidFill>
                <a:latin typeface="Adobe Garamond Pro Bold" panose="02020702060506020403" pitchFamily="18" charset="0"/>
              </a:rPr>
              <a:t> Ketika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melakukan</a:t>
            </a:r>
            <a:r>
              <a:rPr lang="en-US" dirty="0">
                <a:solidFill>
                  <a:schemeClr val="bg1"/>
                </a:solidFill>
                <a:latin typeface="Adobe Garamond Pro Bold" panose="02020702060506020403" pitchFamily="18" charset="0"/>
              </a:rPr>
              <a:t> deposit </a:t>
            </a:r>
            <a:r>
              <a:rPr lang="en-US" dirty="0" err="1">
                <a:solidFill>
                  <a:schemeClr val="bg1"/>
                </a:solidFill>
                <a:latin typeface="Adobe Garamond Pro Bold" panose="02020702060506020403" pitchFamily="18" charset="0"/>
              </a:rPr>
              <a:t>atau</a:t>
            </a:r>
            <a:r>
              <a:rPr lang="en-US" dirty="0">
                <a:solidFill>
                  <a:schemeClr val="bg1"/>
                </a:solidFill>
                <a:latin typeface="Adobe Garamond Pro Bold" panose="02020702060506020403" pitchFamily="18" charset="0"/>
              </a:rPr>
              <a:t> withdraw dana</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83230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9272A-01CD-495A-8D62-5B20709F290A}"/>
              </a:ext>
            </a:extLst>
          </p:cNvPr>
          <p:cNvPicPr>
            <a:picLocks noChangeAspect="1"/>
          </p:cNvPicPr>
          <p:nvPr/>
        </p:nvPicPr>
        <p:blipFill rotWithShape="1">
          <a:blip r:embed="rId2"/>
          <a:srcRect b="7082"/>
          <a:stretch/>
        </p:blipFill>
        <p:spPr>
          <a:xfrm>
            <a:off x="195831" y="124383"/>
            <a:ext cx="4956742" cy="4084760"/>
          </a:xfrm>
          <a:prstGeom prst="rect">
            <a:avLst/>
          </a:prstGeom>
        </p:spPr>
      </p:pic>
      <p:sp>
        <p:nvSpPr>
          <p:cNvPr id="4" name="TextBox 3">
            <a:extLst>
              <a:ext uri="{FF2B5EF4-FFF2-40B4-BE49-F238E27FC236}">
                <a16:creationId xmlns:a16="http://schemas.microsoft.com/office/drawing/2014/main" id="{ADE7D3FD-9707-4C01-A5DD-47CE516B9911}"/>
              </a:ext>
            </a:extLst>
          </p:cNvPr>
          <p:cNvSpPr txBox="1"/>
          <p:nvPr/>
        </p:nvSpPr>
        <p:spPr>
          <a:xfrm>
            <a:off x="5152573" y="1243433"/>
            <a:ext cx="4136572" cy="923330"/>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Setelah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sudah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semua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run dan </a:t>
            </a:r>
            <a:r>
              <a:rPr lang="en-US" dirty="0" err="1">
                <a:solidFill>
                  <a:schemeClr val="bg1"/>
                </a:solidFill>
                <a:latin typeface="Adobe Garamond Pro Bold" panose="02020702060506020403" pitchFamily="18" charset="0"/>
              </a:rPr>
              <a:t>jangan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lupa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klik</a:t>
            </a:r>
            <a:r>
              <a:rPr lang="en-US" dirty="0">
                <a:solidFill>
                  <a:schemeClr val="bg1"/>
                </a:solidFill>
                <a:latin typeface="Adobe Garamond Pro Bold" panose="02020702060506020403" pitchFamily="18" charset="0"/>
              </a:rPr>
              <a:t> correct pada smart contract</a:t>
            </a:r>
          </a:p>
        </p:txBody>
      </p:sp>
    </p:spTree>
    <p:extLst>
      <p:ext uri="{BB962C8B-B14F-4D97-AF65-F5344CB8AC3E}">
        <p14:creationId xmlns:p14="http://schemas.microsoft.com/office/powerpoint/2010/main" val="3942797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17969-4E0C-4A91-BE0E-13E702CD02CB}"/>
              </a:ext>
            </a:extLst>
          </p:cNvPr>
          <p:cNvPicPr>
            <a:picLocks noChangeAspect="1"/>
          </p:cNvPicPr>
          <p:nvPr/>
        </p:nvPicPr>
        <p:blipFill rotWithShape="1">
          <a:blip r:embed="rId2"/>
          <a:srcRect l="3455" r="6641"/>
          <a:stretch/>
        </p:blipFill>
        <p:spPr>
          <a:xfrm>
            <a:off x="130628" y="200841"/>
            <a:ext cx="5109029" cy="4741817"/>
          </a:xfrm>
          <a:prstGeom prst="rect">
            <a:avLst/>
          </a:prstGeom>
        </p:spPr>
      </p:pic>
      <p:sp>
        <p:nvSpPr>
          <p:cNvPr id="4" name="TextBox 3">
            <a:extLst>
              <a:ext uri="{FF2B5EF4-FFF2-40B4-BE49-F238E27FC236}">
                <a16:creationId xmlns:a16="http://schemas.microsoft.com/office/drawing/2014/main" id="{38CA4F44-B2CC-43E9-890F-2912C2F75B84}"/>
              </a:ext>
            </a:extLst>
          </p:cNvPr>
          <p:cNvSpPr txBox="1"/>
          <p:nvPr/>
        </p:nvSpPr>
        <p:spPr>
          <a:xfrm>
            <a:off x="5428344" y="1140588"/>
            <a:ext cx="3585028" cy="3139321"/>
          </a:xfrm>
          <a:prstGeom prst="rect">
            <a:avLst/>
          </a:prstGeom>
          <a:noFill/>
        </p:spPr>
        <p:txBody>
          <a:bodyPr wrap="square">
            <a:spAutoFit/>
          </a:bodyPr>
          <a:lstStyle/>
          <a:p>
            <a:r>
              <a:rPr lang="en-US" dirty="0">
                <a:solidFill>
                  <a:schemeClr val="bg1"/>
                </a:solidFill>
                <a:latin typeface="Adobe Garamond Pro Bold" panose="02020702060506020403" pitchFamily="18" charset="0"/>
              </a:rPr>
              <a:t>Lab Supply Chain Project</a:t>
            </a:r>
          </a:p>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Pertama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membuat</a:t>
            </a:r>
            <a:r>
              <a:rPr lang="en-US" dirty="0">
                <a:solidFill>
                  <a:schemeClr val="bg1"/>
                </a:solidFill>
                <a:latin typeface="Adobe Garamond Pro Bold" panose="02020702060506020403" pitchFamily="18" charset="0"/>
              </a:rPr>
              <a:t> file (</a:t>
            </a:r>
            <a:r>
              <a:rPr lang="en-US" dirty="0" err="1">
                <a:solidFill>
                  <a:schemeClr val="bg1"/>
                </a:solidFill>
                <a:latin typeface="Adobe Garamond Pro Bold" panose="02020702060506020403" pitchFamily="18" charset="0"/>
              </a:rPr>
              <a:t>ItemManager</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gambar</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pertama</a:t>
            </a:r>
            <a:r>
              <a:rPr lang="en-US" dirty="0">
                <a:solidFill>
                  <a:schemeClr val="bg1"/>
                </a:solidFill>
                <a:latin typeface="Adobe Garamond Pro Bold" panose="02020702060506020403" pitchFamily="18" charset="0"/>
              </a:rPr>
              <a:t> </a:t>
            </a:r>
          </a:p>
          <a:p>
            <a:pPr marL="342900" indent="-342900">
              <a:buFontTx/>
              <a:buChar char="-"/>
            </a:pPr>
            <a:endParaRPr lang="en-US" dirty="0">
              <a:solidFill>
                <a:schemeClr val="bg1"/>
              </a:solidFill>
              <a:latin typeface="Adobe Garamond Pro Bold" panose="02020702060506020403" pitchFamily="18" charset="0"/>
            </a:endParaRPr>
          </a:p>
          <a:p>
            <a:r>
              <a:rPr lang="en-US" dirty="0" err="1">
                <a:solidFill>
                  <a:schemeClr val="bg1"/>
                </a:solidFill>
                <a:latin typeface="Adobe Garamond Pro Bold" panose="02020702060506020403" pitchFamily="18" charset="0"/>
              </a:rPr>
              <a:t>Dengan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dimungkinkan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untuk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menambahkan</a:t>
            </a:r>
            <a:r>
              <a:rPr lang="en-US" dirty="0">
                <a:solidFill>
                  <a:schemeClr val="bg1"/>
                </a:solidFill>
                <a:latin typeface="Adobe Garamond Pro Bold" panose="02020702060506020403" pitchFamily="18" charset="0"/>
              </a:rPr>
              <a:t> item dan </a:t>
            </a:r>
            <a:r>
              <a:rPr lang="en-US" dirty="0" err="1">
                <a:solidFill>
                  <a:schemeClr val="bg1"/>
                </a:solidFill>
                <a:latin typeface="Adobe Garamond Pro Bold" panose="02020702060506020403" pitchFamily="18" charset="0"/>
              </a:rPr>
              <a:t>membayarnya,memindahkannya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ke</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depan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dalam</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ratai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pasokan</a:t>
            </a:r>
            <a:r>
              <a:rPr lang="en-US" dirty="0">
                <a:solidFill>
                  <a:schemeClr val="bg1"/>
                </a:solidFill>
                <a:latin typeface="Adobe Garamond Pro Bold" panose="02020702060506020403" pitchFamily="18" charset="0"/>
              </a:rPr>
              <a:t> dan </a:t>
            </a:r>
            <a:r>
              <a:rPr lang="en-US" dirty="0" err="1">
                <a:solidFill>
                  <a:schemeClr val="bg1"/>
                </a:solidFill>
                <a:latin typeface="Adobe Garamond Pro Bold" panose="02020702060506020403" pitchFamily="18" charset="0"/>
              </a:rPr>
              <a:t>memicu</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pengiriman</a:t>
            </a:r>
            <a:r>
              <a:rPr lang="en-US" dirty="0">
                <a:solidFill>
                  <a:schemeClr val="bg1"/>
                </a:solidFill>
                <a:latin typeface="Adobe Garamond Pro Bold" panose="02020702060506020403" pitchFamily="18" charset="0"/>
              </a:rPr>
              <a:t> </a:t>
            </a:r>
          </a:p>
          <a:p>
            <a:pPr marL="342900" indent="-342900">
              <a:buFontTx/>
              <a:buChar char="-"/>
            </a:pPr>
            <a:endParaRPr lang="en-ID" dirty="0"/>
          </a:p>
        </p:txBody>
      </p:sp>
    </p:spTree>
    <p:extLst>
      <p:ext uri="{BB962C8B-B14F-4D97-AF65-F5344CB8AC3E}">
        <p14:creationId xmlns:p14="http://schemas.microsoft.com/office/powerpoint/2010/main" val="3747399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2DA48-405E-4FC8-8F20-937F1B55CDD3}"/>
              </a:ext>
            </a:extLst>
          </p:cNvPr>
          <p:cNvSpPr txBox="1"/>
          <p:nvPr/>
        </p:nvSpPr>
        <p:spPr>
          <a:xfrm>
            <a:off x="5370286" y="1004892"/>
            <a:ext cx="3773714" cy="707886"/>
          </a:xfrm>
          <a:prstGeom prst="rect">
            <a:avLst/>
          </a:prstGeom>
          <a:noFill/>
        </p:spPr>
        <p:txBody>
          <a:bodyPr wrap="square">
            <a:spAutoFit/>
          </a:bodyPr>
          <a:lstStyle/>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rPr>
              <a:t>Setelah</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itu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file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lagi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item.sol</a:t>
            </a:r>
            <a:r>
              <a:rPr lang="en-US" sz="2000" dirty="0">
                <a:solidFill>
                  <a:schemeClr val="bg1"/>
                </a:solidFill>
                <a:latin typeface="Adobe Garamond Pro Bold" panose="02020702060506020403" pitchFamily="18" charset="0"/>
              </a:rPr>
              <a:t>)</a:t>
            </a:r>
          </a:p>
        </p:txBody>
      </p:sp>
      <p:pic>
        <p:nvPicPr>
          <p:cNvPr id="4" name="Picture 3">
            <a:extLst>
              <a:ext uri="{FF2B5EF4-FFF2-40B4-BE49-F238E27FC236}">
                <a16:creationId xmlns:a16="http://schemas.microsoft.com/office/drawing/2014/main" id="{7B230DC5-CE87-441B-B1B3-F752D94CA597}"/>
              </a:ext>
            </a:extLst>
          </p:cNvPr>
          <p:cNvPicPr>
            <a:picLocks noChangeAspect="1"/>
          </p:cNvPicPr>
          <p:nvPr/>
        </p:nvPicPr>
        <p:blipFill>
          <a:blip r:embed="rId2"/>
          <a:stretch>
            <a:fillRect/>
          </a:stretch>
        </p:blipFill>
        <p:spPr>
          <a:xfrm>
            <a:off x="124304" y="879482"/>
            <a:ext cx="5245982" cy="4264018"/>
          </a:xfrm>
          <a:prstGeom prst="rect">
            <a:avLst/>
          </a:prstGeom>
        </p:spPr>
      </p:pic>
    </p:spTree>
    <p:extLst>
      <p:ext uri="{BB962C8B-B14F-4D97-AF65-F5344CB8AC3E}">
        <p14:creationId xmlns:p14="http://schemas.microsoft.com/office/powerpoint/2010/main" val="1191312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7B99B-95AB-4C8F-AFCF-C37B42DAA277}"/>
              </a:ext>
            </a:extLst>
          </p:cNvPr>
          <p:cNvPicPr>
            <a:picLocks noChangeAspect="1"/>
          </p:cNvPicPr>
          <p:nvPr/>
        </p:nvPicPr>
        <p:blipFill rotWithShape="1">
          <a:blip r:embed="rId2"/>
          <a:srcRect l="2811"/>
          <a:stretch/>
        </p:blipFill>
        <p:spPr>
          <a:xfrm>
            <a:off x="58058" y="54018"/>
            <a:ext cx="6026425" cy="4050310"/>
          </a:xfrm>
          <a:prstGeom prst="rect">
            <a:avLst/>
          </a:prstGeom>
        </p:spPr>
      </p:pic>
      <p:sp>
        <p:nvSpPr>
          <p:cNvPr id="4" name="TextBox 3">
            <a:extLst>
              <a:ext uri="{FF2B5EF4-FFF2-40B4-BE49-F238E27FC236}">
                <a16:creationId xmlns:a16="http://schemas.microsoft.com/office/drawing/2014/main" id="{16F4D8B6-6E6F-42CF-B011-2BA831D6B18C}"/>
              </a:ext>
            </a:extLst>
          </p:cNvPr>
          <p:cNvSpPr txBox="1"/>
          <p:nvPr/>
        </p:nvSpPr>
        <p:spPr>
          <a:xfrm>
            <a:off x="6040938" y="981116"/>
            <a:ext cx="3103062"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pada file </a:t>
            </a:r>
            <a:r>
              <a:rPr lang="en-US" dirty="0" err="1">
                <a:solidFill>
                  <a:schemeClr val="bg1"/>
                </a:solidFill>
                <a:latin typeface="Adobe Garamond Pro Bold" panose="02020702060506020403" pitchFamily="18" charset="0"/>
              </a:rPr>
              <a:t>ItemManager</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change </a:t>
            </a:r>
            <a:r>
              <a:rPr lang="en-US" dirty="0" err="1">
                <a:solidFill>
                  <a:schemeClr val="bg1"/>
                </a:solidFill>
                <a:latin typeface="Adobe Garamond Pro Bold" panose="02020702060506020403" pitchFamily="18" charset="0"/>
              </a:rPr>
              <a:t>menggunakan</a:t>
            </a:r>
            <a:r>
              <a:rPr lang="en-US" dirty="0">
                <a:solidFill>
                  <a:schemeClr val="bg1"/>
                </a:solidFill>
                <a:latin typeface="Adobe Garamond Pro Bold" panose="02020702060506020403" pitchFamily="18" charset="0"/>
              </a:rPr>
              <a:t> item smart contract</a:t>
            </a:r>
          </a:p>
        </p:txBody>
      </p:sp>
    </p:spTree>
    <p:extLst>
      <p:ext uri="{BB962C8B-B14F-4D97-AF65-F5344CB8AC3E}">
        <p14:creationId xmlns:p14="http://schemas.microsoft.com/office/powerpoint/2010/main" val="2953413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F7E120-B89C-474D-9888-B0AE758ED775}"/>
              </a:ext>
            </a:extLst>
          </p:cNvPr>
          <p:cNvPicPr>
            <a:picLocks noChangeAspect="1"/>
          </p:cNvPicPr>
          <p:nvPr/>
        </p:nvPicPr>
        <p:blipFill rotWithShape="1">
          <a:blip r:embed="rId2"/>
          <a:srcRect l="1618" r="1" b="17614"/>
          <a:stretch/>
        </p:blipFill>
        <p:spPr>
          <a:xfrm>
            <a:off x="101600" y="144834"/>
            <a:ext cx="5558970" cy="3149909"/>
          </a:xfrm>
          <a:prstGeom prst="rect">
            <a:avLst/>
          </a:prstGeom>
        </p:spPr>
      </p:pic>
      <p:sp>
        <p:nvSpPr>
          <p:cNvPr id="4" name="TextBox 3">
            <a:extLst>
              <a:ext uri="{FF2B5EF4-FFF2-40B4-BE49-F238E27FC236}">
                <a16:creationId xmlns:a16="http://schemas.microsoft.com/office/drawing/2014/main" id="{FCEE4A13-116F-4F10-B146-C886E17990DF}"/>
              </a:ext>
            </a:extLst>
          </p:cNvPr>
          <p:cNvSpPr txBox="1"/>
          <p:nvPr/>
        </p:nvSpPr>
        <p:spPr>
          <a:xfrm>
            <a:off x="5660570" y="1106493"/>
            <a:ext cx="3599544" cy="1015663"/>
          </a:xfrm>
          <a:prstGeom prst="rect">
            <a:avLst/>
          </a:prstGeom>
          <a:noFill/>
        </p:spPr>
        <p:txBody>
          <a:bodyPr wrap="square">
            <a:spAutoFit/>
          </a:bodyPr>
          <a:lstStyle/>
          <a:p>
            <a:pPr marL="457200" indent="-457200">
              <a:buFont typeface="Arial" panose="020B0604020202020204" pitchFamily="34" charset="0"/>
              <a:buChar char="•"/>
            </a:pPr>
            <a:r>
              <a:rPr lang="en-US" sz="2000" dirty="0" err="1">
                <a:solidFill>
                  <a:schemeClr val="bg1"/>
                </a:solidFill>
                <a:latin typeface="Adobe Garamond Pro Bold" panose="02020702060506020403" pitchFamily="18" charset="0"/>
              </a:rPr>
              <a:t>Setelah</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itu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file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lagi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dengan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nama</a:t>
            </a:r>
            <a:r>
              <a:rPr lang="en-US" sz="2000" dirty="0">
                <a:solidFill>
                  <a:schemeClr val="bg1"/>
                </a:solidFill>
                <a:latin typeface="Adobe Garamond Pro Bold" panose="02020702060506020403" pitchFamily="18" charset="0"/>
              </a:rPr>
              <a:t> ownable</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41200393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C13CD-C3CD-45EA-B83E-D812FC056C35}"/>
              </a:ext>
            </a:extLst>
          </p:cNvPr>
          <p:cNvPicPr>
            <a:picLocks noChangeAspect="1"/>
          </p:cNvPicPr>
          <p:nvPr/>
        </p:nvPicPr>
        <p:blipFill rotWithShape="1">
          <a:blip r:embed="rId2"/>
          <a:srcRect l="4773" t="2399" r="4799"/>
          <a:stretch/>
        </p:blipFill>
        <p:spPr>
          <a:xfrm>
            <a:off x="130629" y="101600"/>
            <a:ext cx="5326742" cy="4134861"/>
          </a:xfrm>
          <a:prstGeom prst="rect">
            <a:avLst/>
          </a:prstGeom>
        </p:spPr>
      </p:pic>
      <p:sp>
        <p:nvSpPr>
          <p:cNvPr id="4" name="TextBox 3">
            <a:extLst>
              <a:ext uri="{FF2B5EF4-FFF2-40B4-BE49-F238E27FC236}">
                <a16:creationId xmlns:a16="http://schemas.microsoft.com/office/drawing/2014/main" id="{420B0854-8492-4EDD-96B7-374702E6CFB3}"/>
              </a:ext>
            </a:extLst>
          </p:cNvPr>
          <p:cNvSpPr txBox="1"/>
          <p:nvPr/>
        </p:nvSpPr>
        <p:spPr>
          <a:xfrm>
            <a:off x="5617028" y="968701"/>
            <a:ext cx="3396343" cy="1200329"/>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Kemudian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ubah</a:t>
            </a:r>
            <a:r>
              <a:rPr lang="en-US" dirty="0">
                <a:solidFill>
                  <a:schemeClr val="bg1"/>
                </a:solidFill>
                <a:latin typeface="Adobe Garamond Pro Bold" panose="02020702060506020403" pitchFamily="18" charset="0"/>
              </a:rPr>
              <a:t> file </a:t>
            </a:r>
            <a:r>
              <a:rPr lang="en-US" dirty="0" err="1">
                <a:solidFill>
                  <a:schemeClr val="bg1"/>
                </a:solidFill>
                <a:latin typeface="Adobe Garamond Pro Bold" panose="02020702060506020403" pitchFamily="18" charset="0"/>
              </a:rPr>
              <a:t>ItemManager</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sehingga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semua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fungsi</a:t>
            </a:r>
            <a:r>
              <a:rPr lang="en-US" dirty="0">
                <a:solidFill>
                  <a:schemeClr val="bg1"/>
                </a:solidFill>
                <a:latin typeface="Adobe Garamond Pro Bold" panose="02020702060506020403" pitchFamily="18" charset="0"/>
              </a:rPr>
              <a:t> yang </a:t>
            </a:r>
            <a:r>
              <a:rPr lang="en-US" dirty="0" err="1">
                <a:solidFill>
                  <a:schemeClr val="bg1"/>
                </a:solidFill>
                <a:latin typeface="Adobe Garamond Pro Bold" panose="02020702060506020403" pitchFamily="18" charset="0"/>
              </a:rPr>
              <a:t>seharusnya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dapat</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dieksekusi</a:t>
            </a:r>
            <a:r>
              <a:rPr lang="en-US" dirty="0">
                <a:solidFill>
                  <a:schemeClr val="bg1"/>
                </a:solidFill>
                <a:latin typeface="Adobe Garamond Pro Bold" panose="02020702060506020403" pitchFamily="18" charset="0"/>
              </a:rPr>
              <a:t> oleh </a:t>
            </a:r>
            <a:r>
              <a:rPr lang="en-US" dirty="0" err="1">
                <a:solidFill>
                  <a:schemeClr val="bg1"/>
                </a:solidFill>
                <a:latin typeface="Adobe Garamond Pro Bold" panose="02020702060506020403" pitchFamily="18" charset="0"/>
              </a:rPr>
              <a:t>pemilik</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saja</a:t>
            </a:r>
            <a:r>
              <a:rPr lang="en-US" dirty="0">
                <a:solidFill>
                  <a:schemeClr val="bg1"/>
                </a:solidFill>
                <a:latin typeface="Adobe Garamond Pro Bold" panose="02020702060506020403" pitchFamily="18" charset="0"/>
              </a:rPr>
              <a:t> </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55193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E83BC-507A-4B0F-A216-679BCC4E9748}"/>
              </a:ext>
            </a:extLst>
          </p:cNvPr>
          <p:cNvPicPr>
            <a:picLocks noChangeAspect="1"/>
          </p:cNvPicPr>
          <p:nvPr/>
        </p:nvPicPr>
        <p:blipFill rotWithShape="1">
          <a:blip r:embed="rId3"/>
          <a:srcRect l="58888" r="1" b="1"/>
          <a:stretch/>
        </p:blipFill>
        <p:spPr>
          <a:xfrm>
            <a:off x="-6466" y="10"/>
            <a:ext cx="4571999" cy="51434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12. Untuk mengetahui riwayat transaksi nya maka salin link wallet anda lalu taruh di kolom pencarian maka akan tampil seperti gambar tersebut. </a:t>
            </a: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Semua transaksi akan di tampilkan disini baik dari status nya,transaction hash nya,block,timestamp dan lain-lain nya </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16067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19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0"/>
            <a:ext cx="3675888" cy="3024378"/>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004F4266-F368-4976-96BB-4B41280662AE}"/>
              </a:ext>
            </a:extLst>
          </p:cNvPr>
          <p:cNvPicPr>
            <a:picLocks noChangeAspect="1"/>
          </p:cNvPicPr>
          <p:nvPr/>
        </p:nvPicPr>
        <p:blipFill rotWithShape="1">
          <a:blip r:embed="rId3"/>
          <a:srcRect t="13974" r="-2" b="1855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8" name="Freeform: Shape 17">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23" y="3180936"/>
            <a:ext cx="3675888" cy="1962564"/>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09AC125-908F-44EA-8502-1943E5846761}"/>
              </a:ext>
            </a:extLst>
          </p:cNvPr>
          <p:cNvPicPr>
            <a:picLocks noChangeAspect="1"/>
          </p:cNvPicPr>
          <p:nvPr/>
        </p:nvPicPr>
        <p:blipFill rotWithShape="1">
          <a:blip r:embed="rId4"/>
          <a:srcRect t="4217" r="-1" b="49791"/>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13. Untuk membuat akun baru atau dompet baru lagi maka buka metamask lalu klik profil pojok kanan lalu pilih create account </a:t>
            </a:r>
          </a:p>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14. Lalu isi nama akun nya dan klik create</a:t>
            </a:r>
          </a:p>
          <a:p>
            <a:pPr defTabSz="457200">
              <a:lnSpc>
                <a:spcPct val="90000"/>
              </a:lnSpc>
              <a:spcAft>
                <a:spcPts val="600"/>
              </a:spcAft>
              <a:buClr>
                <a:srgbClr val="F79907"/>
              </a:buClr>
              <a:buSzPct val="70000"/>
              <a:buFont typeface="Wingdings 2" charset="2"/>
            </a:pPr>
            <a:endPar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109315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0</TotalTime>
  <Words>2657</Words>
  <Application>Microsoft Office PowerPoint</Application>
  <PresentationFormat>On-screen Show (16:9)</PresentationFormat>
  <Paragraphs>220</Paragraphs>
  <Slides>77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Adobe Garamond Pro Bold</vt:lpstr>
      <vt:lpstr>Arial</vt:lpstr>
      <vt:lpstr>Calibri</vt:lpstr>
      <vt:lpstr>Calisto MT</vt:lpstr>
      <vt:lpstr>Wingdings 2</vt:lpstr>
      <vt:lpstr>Slate</vt:lpstr>
      <vt:lpstr>Etherium Blockchain  Developer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2022-04-21T16:21:05Z</dcterms:modified>
</cp:coreProperties>
</file>